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70" r:id="rId3"/>
    <p:sldId id="268" r:id="rId4"/>
    <p:sldId id="259" r:id="rId5"/>
    <p:sldId id="264" r:id="rId6"/>
    <p:sldId id="258" r:id="rId7"/>
    <p:sldId id="271" r:id="rId8"/>
    <p:sldId id="267" r:id="rId9"/>
    <p:sldId id="281" r:id="rId10"/>
    <p:sldId id="280" r:id="rId11"/>
    <p:sldId id="286" r:id="rId12"/>
    <p:sldId id="287" r:id="rId13"/>
    <p:sldId id="288"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08E"/>
    <a:srgbClr val="78A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8"/>
    <p:restoredTop sz="94740"/>
  </p:normalViewPr>
  <p:slideViewPr>
    <p:cSldViewPr snapToGrid="0" snapToObjects="1">
      <p:cViewPr>
        <p:scale>
          <a:sx n="120" d="100"/>
          <a:sy n="120" d="100"/>
        </p:scale>
        <p:origin x="608"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2588F-2154-0546-B1E2-D24892681F80}" type="datetimeFigureOut">
              <a:rPr lang="en-AU" smtClean="0"/>
              <a:t>24/10/17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30955-C580-DE44-9D0E-9397AB8C6EAA}" type="slidenum">
              <a:rPr lang="en-AU" smtClean="0"/>
              <a:t>‹#›</a:t>
            </a:fld>
            <a:endParaRPr lang="en-AU"/>
          </a:p>
        </p:txBody>
      </p:sp>
    </p:spTree>
    <p:extLst>
      <p:ext uri="{BB962C8B-B14F-4D97-AF65-F5344CB8AC3E}">
        <p14:creationId xmlns:p14="http://schemas.microsoft.com/office/powerpoint/2010/main" val="129669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Input ‘agency story’</a:t>
            </a:r>
          </a:p>
        </p:txBody>
      </p:sp>
      <p:sp>
        <p:nvSpPr>
          <p:cNvPr id="4" name="Slide Number Placeholder 3"/>
          <p:cNvSpPr>
            <a:spLocks noGrp="1"/>
          </p:cNvSpPr>
          <p:nvPr>
            <p:ph type="sldNum" sz="quarter" idx="10"/>
          </p:nvPr>
        </p:nvSpPr>
        <p:spPr/>
        <p:txBody>
          <a:bodyPr/>
          <a:lstStyle/>
          <a:p>
            <a:fld id="{0DF30955-C580-DE44-9D0E-9397AB8C6EAA}" type="slidenum">
              <a:rPr lang="en-AU" smtClean="0"/>
              <a:t>1</a:t>
            </a:fld>
            <a:endParaRPr lang="en-AU"/>
          </a:p>
        </p:txBody>
      </p:sp>
    </p:spTree>
    <p:extLst>
      <p:ext uri="{BB962C8B-B14F-4D97-AF65-F5344CB8AC3E}">
        <p14:creationId xmlns:p14="http://schemas.microsoft.com/office/powerpoint/2010/main" val="88389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Input ‘agency story’</a:t>
            </a:r>
          </a:p>
        </p:txBody>
      </p:sp>
      <p:sp>
        <p:nvSpPr>
          <p:cNvPr id="4" name="Slide Number Placeholder 3"/>
          <p:cNvSpPr>
            <a:spLocks noGrp="1"/>
          </p:cNvSpPr>
          <p:nvPr>
            <p:ph type="sldNum" sz="quarter" idx="10"/>
          </p:nvPr>
        </p:nvSpPr>
        <p:spPr/>
        <p:txBody>
          <a:bodyPr/>
          <a:lstStyle/>
          <a:p>
            <a:fld id="{0DF30955-C580-DE44-9D0E-9397AB8C6EAA}" type="slidenum">
              <a:rPr lang="en-AU" smtClean="0"/>
              <a:t>2</a:t>
            </a:fld>
            <a:endParaRPr lang="en-AU"/>
          </a:p>
        </p:txBody>
      </p:sp>
    </p:spTree>
    <p:extLst>
      <p:ext uri="{BB962C8B-B14F-4D97-AF65-F5344CB8AC3E}">
        <p14:creationId xmlns:p14="http://schemas.microsoft.com/office/powerpoint/2010/main" val="35868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874D12E-88ED-2043-AB73-207AD1B67343}" type="datetimeFigureOut">
              <a:rPr lang="en-AU" smtClean="0"/>
              <a:t>24/10/17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8B9DB-EE35-AE48-B3F0-40CC67C5750A}" type="slidenum">
              <a:rPr lang="en-AU" smtClean="0"/>
              <a:t>‹#›</a:t>
            </a:fld>
            <a:endParaRPr lang="en-AU"/>
          </a:p>
        </p:txBody>
      </p:sp>
    </p:spTree>
    <p:extLst>
      <p:ext uri="{BB962C8B-B14F-4D97-AF65-F5344CB8AC3E}">
        <p14:creationId xmlns:p14="http://schemas.microsoft.com/office/powerpoint/2010/main" val="1287822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874D12E-88ED-2043-AB73-207AD1B67343}" type="datetimeFigureOut">
              <a:rPr lang="en-AU" smtClean="0"/>
              <a:t>24/10/17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8B9DB-EE35-AE48-B3F0-40CC67C5750A}" type="slidenum">
              <a:rPr lang="en-AU" smtClean="0"/>
              <a:t>‹#›</a:t>
            </a:fld>
            <a:endParaRPr lang="en-AU"/>
          </a:p>
        </p:txBody>
      </p:sp>
    </p:spTree>
    <p:extLst>
      <p:ext uri="{BB962C8B-B14F-4D97-AF65-F5344CB8AC3E}">
        <p14:creationId xmlns:p14="http://schemas.microsoft.com/office/powerpoint/2010/main" val="170263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874D12E-88ED-2043-AB73-207AD1B67343}" type="datetimeFigureOut">
              <a:rPr lang="en-AU" smtClean="0"/>
              <a:t>24/10/17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8B9DB-EE35-AE48-B3F0-40CC67C5750A}" type="slidenum">
              <a:rPr lang="en-AU" smtClean="0"/>
              <a:t>‹#›</a:t>
            </a:fld>
            <a:endParaRPr lang="en-AU"/>
          </a:p>
        </p:txBody>
      </p:sp>
    </p:spTree>
    <p:extLst>
      <p:ext uri="{BB962C8B-B14F-4D97-AF65-F5344CB8AC3E}">
        <p14:creationId xmlns:p14="http://schemas.microsoft.com/office/powerpoint/2010/main" val="104091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874D12E-88ED-2043-AB73-207AD1B67343}" type="datetimeFigureOut">
              <a:rPr lang="en-AU" smtClean="0"/>
              <a:t>24/10/17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8B9DB-EE35-AE48-B3F0-40CC67C5750A}" type="slidenum">
              <a:rPr lang="en-AU" smtClean="0"/>
              <a:t>‹#›</a:t>
            </a:fld>
            <a:endParaRPr lang="en-AU"/>
          </a:p>
        </p:txBody>
      </p:sp>
    </p:spTree>
    <p:extLst>
      <p:ext uri="{BB962C8B-B14F-4D97-AF65-F5344CB8AC3E}">
        <p14:creationId xmlns:p14="http://schemas.microsoft.com/office/powerpoint/2010/main" val="39542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74D12E-88ED-2043-AB73-207AD1B67343}" type="datetimeFigureOut">
              <a:rPr lang="en-AU" smtClean="0"/>
              <a:t>24/10/17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48B9DB-EE35-AE48-B3F0-40CC67C5750A}" type="slidenum">
              <a:rPr lang="en-AU" smtClean="0"/>
              <a:t>‹#›</a:t>
            </a:fld>
            <a:endParaRPr lang="en-AU"/>
          </a:p>
        </p:txBody>
      </p:sp>
    </p:spTree>
    <p:extLst>
      <p:ext uri="{BB962C8B-B14F-4D97-AF65-F5344CB8AC3E}">
        <p14:creationId xmlns:p14="http://schemas.microsoft.com/office/powerpoint/2010/main" val="151888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874D12E-88ED-2043-AB73-207AD1B67343}" type="datetimeFigureOut">
              <a:rPr lang="en-AU" smtClean="0"/>
              <a:t>24/10/17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48B9DB-EE35-AE48-B3F0-40CC67C5750A}" type="slidenum">
              <a:rPr lang="en-AU" smtClean="0"/>
              <a:t>‹#›</a:t>
            </a:fld>
            <a:endParaRPr lang="en-AU"/>
          </a:p>
        </p:txBody>
      </p:sp>
    </p:spTree>
    <p:extLst>
      <p:ext uri="{BB962C8B-B14F-4D97-AF65-F5344CB8AC3E}">
        <p14:creationId xmlns:p14="http://schemas.microsoft.com/office/powerpoint/2010/main" val="69273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874D12E-88ED-2043-AB73-207AD1B67343}" type="datetimeFigureOut">
              <a:rPr lang="en-AU" smtClean="0"/>
              <a:t>24/10/17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848B9DB-EE35-AE48-B3F0-40CC67C5750A}" type="slidenum">
              <a:rPr lang="en-AU" smtClean="0"/>
              <a:t>‹#›</a:t>
            </a:fld>
            <a:endParaRPr lang="en-AU"/>
          </a:p>
        </p:txBody>
      </p:sp>
    </p:spTree>
    <p:extLst>
      <p:ext uri="{BB962C8B-B14F-4D97-AF65-F5344CB8AC3E}">
        <p14:creationId xmlns:p14="http://schemas.microsoft.com/office/powerpoint/2010/main" val="132911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874D12E-88ED-2043-AB73-207AD1B67343}" type="datetimeFigureOut">
              <a:rPr lang="en-AU" smtClean="0"/>
              <a:t>24/10/17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848B9DB-EE35-AE48-B3F0-40CC67C5750A}" type="slidenum">
              <a:rPr lang="en-AU" smtClean="0"/>
              <a:t>‹#›</a:t>
            </a:fld>
            <a:endParaRPr lang="en-AU"/>
          </a:p>
        </p:txBody>
      </p:sp>
    </p:spTree>
    <p:extLst>
      <p:ext uri="{BB962C8B-B14F-4D97-AF65-F5344CB8AC3E}">
        <p14:creationId xmlns:p14="http://schemas.microsoft.com/office/powerpoint/2010/main" val="37504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4D12E-88ED-2043-AB73-207AD1B67343}" type="datetimeFigureOut">
              <a:rPr lang="en-AU" smtClean="0"/>
              <a:t>24/10/17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848B9DB-EE35-AE48-B3F0-40CC67C5750A}" type="slidenum">
              <a:rPr lang="en-AU" smtClean="0"/>
              <a:t>‹#›</a:t>
            </a:fld>
            <a:endParaRPr lang="en-AU"/>
          </a:p>
        </p:txBody>
      </p:sp>
    </p:spTree>
    <p:extLst>
      <p:ext uri="{BB962C8B-B14F-4D97-AF65-F5344CB8AC3E}">
        <p14:creationId xmlns:p14="http://schemas.microsoft.com/office/powerpoint/2010/main" val="50702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74D12E-88ED-2043-AB73-207AD1B67343}" type="datetimeFigureOut">
              <a:rPr lang="en-AU" smtClean="0"/>
              <a:t>24/10/17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48B9DB-EE35-AE48-B3F0-40CC67C5750A}" type="slidenum">
              <a:rPr lang="en-AU" smtClean="0"/>
              <a:t>‹#›</a:t>
            </a:fld>
            <a:endParaRPr lang="en-AU"/>
          </a:p>
        </p:txBody>
      </p:sp>
    </p:spTree>
    <p:extLst>
      <p:ext uri="{BB962C8B-B14F-4D97-AF65-F5344CB8AC3E}">
        <p14:creationId xmlns:p14="http://schemas.microsoft.com/office/powerpoint/2010/main" val="42769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74D12E-88ED-2043-AB73-207AD1B67343}" type="datetimeFigureOut">
              <a:rPr lang="en-AU" smtClean="0"/>
              <a:t>24/10/17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48B9DB-EE35-AE48-B3F0-40CC67C5750A}" type="slidenum">
              <a:rPr lang="en-AU" smtClean="0"/>
              <a:t>‹#›</a:t>
            </a:fld>
            <a:endParaRPr lang="en-AU"/>
          </a:p>
        </p:txBody>
      </p:sp>
    </p:spTree>
    <p:extLst>
      <p:ext uri="{BB962C8B-B14F-4D97-AF65-F5344CB8AC3E}">
        <p14:creationId xmlns:p14="http://schemas.microsoft.com/office/powerpoint/2010/main" val="6449724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4D12E-88ED-2043-AB73-207AD1B67343}" type="datetimeFigureOut">
              <a:rPr lang="en-AU" smtClean="0"/>
              <a:t>24/10/17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8B9DB-EE35-AE48-B3F0-40CC67C5750A}" type="slidenum">
              <a:rPr lang="en-AU" smtClean="0"/>
              <a:t>‹#›</a:t>
            </a:fld>
            <a:endParaRPr lang="en-AU"/>
          </a:p>
        </p:txBody>
      </p:sp>
    </p:spTree>
    <p:extLst>
      <p:ext uri="{BB962C8B-B14F-4D97-AF65-F5344CB8AC3E}">
        <p14:creationId xmlns:p14="http://schemas.microsoft.com/office/powerpoint/2010/main" val="1530288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 Id="rId3" Type="http://schemas.openxmlformats.org/officeDocument/2006/relationships/image" Target="../media/image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g"/><Relationship Id="rId3" Type="http://schemas.openxmlformats.org/officeDocument/2006/relationships/image" Target="../media/image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 Id="rId3" Type="http://schemas.openxmlformats.org/officeDocument/2006/relationships/image" Target="../media/image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 Id="rId3"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 Id="rId3"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 Id="rId3"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 Id="rId3"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7987"/>
          </a:xfrm>
          <a:prstGeom prst="rect">
            <a:avLst/>
          </a:prstGeom>
          <a:solidFill>
            <a:srgbClr val="24408E"/>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686" y="186868"/>
            <a:ext cx="1976186" cy="5642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01" y="0"/>
            <a:ext cx="13927401" cy="6858000"/>
          </a:xfrm>
          <a:prstGeom prst="rect">
            <a:avLst/>
          </a:prstGeom>
        </p:spPr>
      </p:pic>
    </p:spTree>
    <p:extLst>
      <p:ext uri="{BB962C8B-B14F-4D97-AF65-F5344CB8AC3E}">
        <p14:creationId xmlns:p14="http://schemas.microsoft.com/office/powerpoint/2010/main" val="506448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854529"/>
            <a:ext cx="12192000" cy="6003471"/>
          </a:xfrm>
          <a:prstGeom prst="rect">
            <a:avLst/>
          </a:prstGeom>
        </p:spPr>
      </p:pic>
      <p:sp>
        <p:nvSpPr>
          <p:cNvPr id="4" name="Rectangle 3"/>
          <p:cNvSpPr/>
          <p:nvPr/>
        </p:nvSpPr>
        <p:spPr>
          <a:xfrm>
            <a:off x="0" y="0"/>
            <a:ext cx="12192000" cy="117987"/>
          </a:xfrm>
          <a:prstGeom prst="rect">
            <a:avLst/>
          </a:prstGeom>
          <a:solidFill>
            <a:srgbClr val="24408E"/>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686" y="186868"/>
            <a:ext cx="1976186" cy="564246"/>
          </a:xfrm>
          <a:prstGeom prst="rect">
            <a:avLst/>
          </a:prstGeom>
        </p:spPr>
      </p:pic>
      <p:sp>
        <p:nvSpPr>
          <p:cNvPr id="6" name="Rectangle 5"/>
          <p:cNvSpPr/>
          <p:nvPr/>
        </p:nvSpPr>
        <p:spPr>
          <a:xfrm>
            <a:off x="1077687" y="1785256"/>
            <a:ext cx="6302828" cy="1001485"/>
          </a:xfrm>
          <a:prstGeom prst="rect">
            <a:avLst/>
          </a:prstGeom>
          <a:solidFill>
            <a:srgbClr val="24408E"/>
          </a:solidFill>
          <a:ln>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1077687" y="2786740"/>
            <a:ext cx="6302828" cy="3331031"/>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273629" y="1970314"/>
            <a:ext cx="5932714" cy="707886"/>
          </a:xfrm>
          <a:prstGeom prst="rect">
            <a:avLst/>
          </a:prstGeom>
          <a:noFill/>
        </p:spPr>
        <p:txBody>
          <a:bodyPr wrap="square" rtlCol="0">
            <a:spAutoFit/>
          </a:bodyPr>
          <a:lstStyle/>
          <a:p>
            <a:r>
              <a:rPr lang="en-AU" sz="2000" dirty="0">
                <a:solidFill>
                  <a:schemeClr val="bg1"/>
                </a:solidFill>
                <a:latin typeface="Montserrat Semi Bold" charset="0"/>
              </a:rPr>
              <a:t>Attila </a:t>
            </a:r>
            <a:r>
              <a:rPr lang="en-AU" sz="2000" dirty="0" err="1">
                <a:solidFill>
                  <a:schemeClr val="bg1"/>
                </a:solidFill>
                <a:latin typeface="Montserrat Semi Bold" charset="0"/>
              </a:rPr>
              <a:t>Motyan</a:t>
            </a:r>
            <a:r>
              <a:rPr lang="en-AU" sz="2000" dirty="0">
                <a:solidFill>
                  <a:schemeClr val="bg1"/>
                </a:solidFill>
                <a:latin typeface="Montserrat Semi Bold" charset="0"/>
              </a:rPr>
              <a:t/>
            </a:r>
            <a:br>
              <a:rPr lang="en-AU" sz="2000" dirty="0">
                <a:solidFill>
                  <a:schemeClr val="bg1"/>
                </a:solidFill>
                <a:latin typeface="Montserrat Semi Bold" charset="0"/>
              </a:rPr>
            </a:br>
            <a:r>
              <a:rPr lang="en-AU" sz="2000" dirty="0">
                <a:solidFill>
                  <a:schemeClr val="bg1"/>
                </a:solidFill>
                <a:latin typeface="Montserrat Light" charset="0"/>
              </a:rPr>
              <a:t>from </a:t>
            </a:r>
            <a:r>
              <a:rPr lang="en-AU" sz="2000" dirty="0" err="1">
                <a:solidFill>
                  <a:schemeClr val="bg1"/>
                </a:solidFill>
                <a:latin typeface="Montserrat Light" charset="0"/>
              </a:rPr>
              <a:t>doTerra</a:t>
            </a:r>
            <a:r>
              <a:rPr lang="en-AU" sz="2000" dirty="0">
                <a:solidFill>
                  <a:schemeClr val="bg1"/>
                </a:solidFill>
                <a:latin typeface="Montserrat Light" charset="0"/>
              </a:rPr>
              <a:t> Essential Oils</a:t>
            </a:r>
          </a:p>
        </p:txBody>
      </p:sp>
      <p:sp>
        <p:nvSpPr>
          <p:cNvPr id="12" name="TextBox 11"/>
          <p:cNvSpPr txBox="1"/>
          <p:nvPr/>
        </p:nvSpPr>
        <p:spPr>
          <a:xfrm>
            <a:off x="1273629" y="2939141"/>
            <a:ext cx="5932714" cy="1092607"/>
          </a:xfrm>
          <a:prstGeom prst="rect">
            <a:avLst/>
          </a:prstGeom>
          <a:noFill/>
        </p:spPr>
        <p:txBody>
          <a:bodyPr wrap="square" rtlCol="0">
            <a:spAutoFit/>
          </a:bodyPr>
          <a:lstStyle/>
          <a:p>
            <a:r>
              <a:rPr lang="en-AU" sz="1300" dirty="0" err="1">
                <a:latin typeface="Montserrat Light" charset="0"/>
              </a:rPr>
              <a:t>dōTERRA</a:t>
            </a:r>
            <a:r>
              <a:rPr lang="en-AU" sz="1300" dirty="0">
                <a:latin typeface="Montserrat Light" charset="0"/>
              </a:rPr>
              <a:t> essential oils produces and distributes exceptionally high quality CPTG Certified Pure Therapeutic Grade essential oils all over the world. </a:t>
            </a:r>
            <a:r>
              <a:rPr lang="en-AU" sz="1300" dirty="0" smtClean="0">
                <a:latin typeface="Montserrat Light" charset="0"/>
              </a:rPr>
              <a:t> Attila</a:t>
            </a:r>
            <a:r>
              <a:rPr lang="en-AU" sz="1300" dirty="0">
                <a:latin typeface="Montserrat Light" charset="0"/>
              </a:rPr>
              <a:t> </a:t>
            </a:r>
            <a:r>
              <a:rPr lang="en-AU" sz="1300" dirty="0" err="1">
                <a:latin typeface="Montserrat Light" charset="0"/>
              </a:rPr>
              <a:t>Motyan</a:t>
            </a:r>
            <a:r>
              <a:rPr lang="en-AU" sz="1300" dirty="0">
                <a:latin typeface="Montserrat Light" charset="0"/>
              </a:rPr>
              <a:t>, along with Anita </a:t>
            </a:r>
            <a:r>
              <a:rPr lang="en-AU" sz="1300" dirty="0" err="1">
                <a:latin typeface="Montserrat Light" charset="0"/>
              </a:rPr>
              <a:t>Demeny</a:t>
            </a:r>
            <a:r>
              <a:rPr lang="en-AU" sz="1300" dirty="0">
                <a:latin typeface="Montserrat Light" charset="0"/>
              </a:rPr>
              <a:t>, started Empower Naturally, which distributes these chemical free oils right here from Sydney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7997" y="4184148"/>
            <a:ext cx="4042650" cy="15379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7222" y="4211526"/>
            <a:ext cx="1386071" cy="1384203"/>
          </a:xfrm>
          <a:prstGeom prst="rect">
            <a:avLst/>
          </a:prstGeom>
        </p:spPr>
      </p:pic>
    </p:spTree>
    <p:extLst>
      <p:ext uri="{BB962C8B-B14F-4D97-AF65-F5344CB8AC3E}">
        <p14:creationId xmlns:p14="http://schemas.microsoft.com/office/powerpoint/2010/main" val="104625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529"/>
            <a:ext cx="12192000" cy="6003471"/>
          </a:xfrm>
          <a:prstGeom prst="rect">
            <a:avLst/>
          </a:prstGeom>
        </p:spPr>
      </p:pic>
      <p:sp>
        <p:nvSpPr>
          <p:cNvPr id="4" name="Rectangle 3"/>
          <p:cNvSpPr/>
          <p:nvPr/>
        </p:nvSpPr>
        <p:spPr>
          <a:xfrm>
            <a:off x="0" y="0"/>
            <a:ext cx="12192000" cy="117987"/>
          </a:xfrm>
          <a:prstGeom prst="rect">
            <a:avLst/>
          </a:prstGeom>
          <a:solidFill>
            <a:srgbClr val="24408E"/>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686" y="186868"/>
            <a:ext cx="1976186" cy="564246"/>
          </a:xfrm>
          <a:prstGeom prst="rect">
            <a:avLst/>
          </a:prstGeom>
        </p:spPr>
      </p:pic>
      <p:sp>
        <p:nvSpPr>
          <p:cNvPr id="8" name="TextBox 7"/>
          <p:cNvSpPr txBox="1"/>
          <p:nvPr/>
        </p:nvSpPr>
        <p:spPr>
          <a:xfrm>
            <a:off x="8691477" y="2151068"/>
            <a:ext cx="2660417" cy="830997"/>
          </a:xfrm>
          <a:prstGeom prst="rect">
            <a:avLst/>
          </a:prstGeom>
          <a:noFill/>
        </p:spPr>
        <p:txBody>
          <a:bodyPr wrap="square" rtlCol="0">
            <a:spAutoFit/>
          </a:bodyPr>
          <a:lstStyle/>
          <a:p>
            <a:r>
              <a:rPr lang="en-AU" sz="1200" dirty="0" smtClean="0">
                <a:solidFill>
                  <a:srgbClr val="24408E"/>
                </a:solidFill>
                <a:latin typeface="Montserrat Semi Bold" charset="0"/>
              </a:rPr>
              <a:t>Comparison</a:t>
            </a:r>
            <a:br>
              <a:rPr lang="en-AU" sz="1200" dirty="0" smtClean="0">
                <a:solidFill>
                  <a:srgbClr val="24408E"/>
                </a:solidFill>
                <a:latin typeface="Montserrat Semi Bold" charset="0"/>
              </a:rPr>
            </a:br>
            <a:r>
              <a:rPr lang="en-AU" sz="1200" dirty="0">
                <a:solidFill>
                  <a:srgbClr val="24408E"/>
                </a:solidFill>
                <a:latin typeface="Montserrat Light" charset="0"/>
              </a:rPr>
              <a:t>Average price Per Square </a:t>
            </a:r>
            <a:r>
              <a:rPr lang="en-AU" sz="1200">
                <a:solidFill>
                  <a:srgbClr val="24408E"/>
                </a:solidFill>
                <a:latin typeface="Montserrat Light" charset="0"/>
              </a:rPr>
              <a:t>Metre </a:t>
            </a:r>
            <a:r>
              <a:rPr lang="en-AU" sz="1200" smtClean="0">
                <a:solidFill>
                  <a:srgbClr val="24408E"/>
                </a:solidFill>
                <a:latin typeface="Montserrat Light" charset="0"/>
              </a:rPr>
              <a:t/>
            </a:r>
            <a:br>
              <a:rPr lang="en-AU" sz="1200" smtClean="0">
                <a:solidFill>
                  <a:srgbClr val="24408E"/>
                </a:solidFill>
                <a:latin typeface="Montserrat Light" charset="0"/>
              </a:rPr>
            </a:br>
            <a:r>
              <a:rPr lang="en-AU" sz="1200" smtClean="0">
                <a:solidFill>
                  <a:srgbClr val="24408E"/>
                </a:solidFill>
                <a:latin typeface="Montserrat Light" charset="0"/>
              </a:rPr>
              <a:t>(</a:t>
            </a:r>
            <a:r>
              <a:rPr lang="en-AU" sz="1200" dirty="0">
                <a:solidFill>
                  <a:srgbClr val="24408E"/>
                </a:solidFill>
                <a:latin typeface="Montserrat Light" charset="0"/>
              </a:rPr>
              <a:t>PSQM</a:t>
            </a:r>
            <a:r>
              <a:rPr lang="en-AU" sz="1200">
                <a:solidFill>
                  <a:srgbClr val="24408E"/>
                </a:solidFill>
                <a:latin typeface="Montserrat Light" charset="0"/>
              </a:rPr>
              <a:t>)  </a:t>
            </a:r>
            <a:r>
              <a:rPr lang="en-AU" sz="1200" smtClean="0">
                <a:solidFill>
                  <a:srgbClr val="24408E"/>
                </a:solidFill>
                <a:latin typeface="Montserrat Light" charset="0"/>
              </a:rPr>
              <a:t>of </a:t>
            </a:r>
            <a:r>
              <a:rPr lang="en-AU" sz="1200" dirty="0">
                <a:solidFill>
                  <a:srgbClr val="24408E"/>
                </a:solidFill>
                <a:latin typeface="Montserrat Light" charset="0"/>
              </a:rPr>
              <a:t>property types </a:t>
            </a:r>
            <a:r>
              <a:rPr lang="en-AU" sz="1200">
                <a:solidFill>
                  <a:srgbClr val="24408E"/>
                </a:solidFill>
                <a:latin typeface="Montserrat Light" charset="0"/>
              </a:rPr>
              <a:t>from </a:t>
            </a:r>
            <a:r>
              <a:rPr lang="en-AU" sz="1200" smtClean="0">
                <a:solidFill>
                  <a:srgbClr val="24408E"/>
                </a:solidFill>
                <a:latin typeface="Montserrat Light" charset="0"/>
              </a:rPr>
              <a:t/>
            </a:r>
            <a:br>
              <a:rPr lang="en-AU" sz="1200" smtClean="0">
                <a:solidFill>
                  <a:srgbClr val="24408E"/>
                </a:solidFill>
                <a:latin typeface="Montserrat Light" charset="0"/>
              </a:rPr>
            </a:br>
            <a:r>
              <a:rPr lang="en-AU" sz="1200" smtClean="0">
                <a:solidFill>
                  <a:srgbClr val="24408E"/>
                </a:solidFill>
                <a:latin typeface="Montserrat Light" charset="0"/>
              </a:rPr>
              <a:t>2010 </a:t>
            </a:r>
            <a:r>
              <a:rPr lang="en-AU" sz="1200" dirty="0">
                <a:solidFill>
                  <a:srgbClr val="24408E"/>
                </a:solidFill>
                <a:latin typeface="Montserrat Light" charset="0"/>
              </a:rPr>
              <a:t>to 2017</a:t>
            </a:r>
          </a:p>
        </p:txBody>
      </p:sp>
      <p:sp>
        <p:nvSpPr>
          <p:cNvPr id="7" name="TextBox 6"/>
          <p:cNvSpPr txBox="1"/>
          <p:nvPr/>
        </p:nvSpPr>
        <p:spPr>
          <a:xfrm>
            <a:off x="654402" y="1102689"/>
            <a:ext cx="2170314" cy="400110"/>
          </a:xfrm>
          <a:prstGeom prst="rect">
            <a:avLst/>
          </a:prstGeom>
          <a:noFill/>
        </p:spPr>
        <p:txBody>
          <a:bodyPr wrap="square" rtlCol="0">
            <a:spAutoFit/>
          </a:bodyPr>
          <a:lstStyle/>
          <a:p>
            <a:r>
              <a:rPr lang="en-AU" sz="2000" dirty="0" smtClean="0">
                <a:solidFill>
                  <a:srgbClr val="24408E"/>
                </a:solidFill>
                <a:latin typeface="Montserrat Semi Bold" charset="0"/>
              </a:rPr>
              <a:t>Sales</a:t>
            </a:r>
            <a:endParaRPr lang="en-AU" sz="2000" dirty="0">
              <a:solidFill>
                <a:srgbClr val="24408E"/>
              </a:solidFill>
              <a:latin typeface="Montserrat Light" charset="0"/>
            </a:endParaRPr>
          </a:p>
        </p:txBody>
      </p:sp>
    </p:spTree>
    <p:extLst>
      <p:ext uri="{BB962C8B-B14F-4D97-AF65-F5344CB8AC3E}">
        <p14:creationId xmlns:p14="http://schemas.microsoft.com/office/powerpoint/2010/main" val="53185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529"/>
            <a:ext cx="12192000" cy="6003471"/>
          </a:xfrm>
          <a:prstGeom prst="rect">
            <a:avLst/>
          </a:prstGeom>
        </p:spPr>
      </p:pic>
      <p:sp>
        <p:nvSpPr>
          <p:cNvPr id="4" name="Rectangle 3"/>
          <p:cNvSpPr/>
          <p:nvPr/>
        </p:nvSpPr>
        <p:spPr>
          <a:xfrm>
            <a:off x="0" y="0"/>
            <a:ext cx="12192000" cy="117987"/>
          </a:xfrm>
          <a:prstGeom prst="rect">
            <a:avLst/>
          </a:prstGeom>
          <a:solidFill>
            <a:srgbClr val="24408E"/>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686" y="186868"/>
            <a:ext cx="1976186" cy="564246"/>
          </a:xfrm>
          <a:prstGeom prst="rect">
            <a:avLst/>
          </a:prstGeom>
        </p:spPr>
      </p:pic>
      <p:sp>
        <p:nvSpPr>
          <p:cNvPr id="8" name="TextBox 7"/>
          <p:cNvSpPr txBox="1"/>
          <p:nvPr/>
        </p:nvSpPr>
        <p:spPr>
          <a:xfrm>
            <a:off x="10143459" y="2151067"/>
            <a:ext cx="1956391" cy="1200329"/>
          </a:xfrm>
          <a:prstGeom prst="rect">
            <a:avLst/>
          </a:prstGeom>
          <a:noFill/>
        </p:spPr>
        <p:txBody>
          <a:bodyPr wrap="square" rtlCol="0">
            <a:spAutoFit/>
          </a:bodyPr>
          <a:lstStyle/>
          <a:p>
            <a:r>
              <a:rPr lang="en-AU" sz="1200" dirty="0" smtClean="0">
                <a:solidFill>
                  <a:srgbClr val="24408E"/>
                </a:solidFill>
                <a:latin typeface="Montserrat Semi Bold" charset="0"/>
              </a:rPr>
              <a:t>Comparison</a:t>
            </a:r>
            <a:br>
              <a:rPr lang="en-AU" sz="1200" dirty="0" smtClean="0">
                <a:solidFill>
                  <a:srgbClr val="24408E"/>
                </a:solidFill>
                <a:latin typeface="Montserrat Semi Bold" charset="0"/>
              </a:rPr>
            </a:br>
            <a:r>
              <a:rPr lang="en-AU" sz="1200" dirty="0">
                <a:solidFill>
                  <a:srgbClr val="24408E"/>
                </a:solidFill>
                <a:latin typeface="Montserrat Light" charset="0"/>
              </a:rPr>
              <a:t>Average price Per Square Metre </a:t>
            </a:r>
            <a:r>
              <a:rPr lang="en-AU" sz="1200" dirty="0" smtClean="0">
                <a:solidFill>
                  <a:srgbClr val="24408E"/>
                </a:solidFill>
                <a:latin typeface="Montserrat Light" charset="0"/>
              </a:rPr>
              <a:t/>
            </a:r>
            <a:br>
              <a:rPr lang="en-AU" sz="1200" dirty="0" smtClean="0">
                <a:solidFill>
                  <a:srgbClr val="24408E"/>
                </a:solidFill>
                <a:latin typeface="Montserrat Light" charset="0"/>
              </a:rPr>
            </a:br>
            <a:r>
              <a:rPr lang="en-AU" sz="1200" dirty="0" smtClean="0">
                <a:solidFill>
                  <a:srgbClr val="24408E"/>
                </a:solidFill>
                <a:latin typeface="Montserrat Light" charset="0"/>
              </a:rPr>
              <a:t>(</a:t>
            </a:r>
            <a:r>
              <a:rPr lang="en-AU" sz="1200" dirty="0">
                <a:solidFill>
                  <a:srgbClr val="24408E"/>
                </a:solidFill>
                <a:latin typeface="Montserrat Light" charset="0"/>
              </a:rPr>
              <a:t>PSQM)  </a:t>
            </a:r>
            <a:r>
              <a:rPr lang="en-AU" sz="1200" dirty="0" smtClean="0">
                <a:solidFill>
                  <a:srgbClr val="24408E"/>
                </a:solidFill>
                <a:latin typeface="Montserrat Light" charset="0"/>
              </a:rPr>
              <a:t>of </a:t>
            </a:r>
            <a:r>
              <a:rPr lang="en-AU" sz="1200" dirty="0">
                <a:solidFill>
                  <a:srgbClr val="24408E"/>
                </a:solidFill>
                <a:latin typeface="Montserrat Light" charset="0"/>
              </a:rPr>
              <a:t>property types from </a:t>
            </a:r>
            <a:r>
              <a:rPr lang="en-AU" sz="1200" dirty="0" smtClean="0">
                <a:solidFill>
                  <a:srgbClr val="24408E"/>
                </a:solidFill>
                <a:latin typeface="Montserrat Light" charset="0"/>
              </a:rPr>
              <a:t/>
            </a:r>
            <a:br>
              <a:rPr lang="en-AU" sz="1200" dirty="0" smtClean="0">
                <a:solidFill>
                  <a:srgbClr val="24408E"/>
                </a:solidFill>
                <a:latin typeface="Montserrat Light" charset="0"/>
              </a:rPr>
            </a:br>
            <a:r>
              <a:rPr lang="en-AU" sz="1200" dirty="0" smtClean="0">
                <a:solidFill>
                  <a:srgbClr val="24408E"/>
                </a:solidFill>
                <a:latin typeface="Montserrat Light" charset="0"/>
              </a:rPr>
              <a:t>2010 </a:t>
            </a:r>
            <a:r>
              <a:rPr lang="en-AU" sz="1200" dirty="0">
                <a:solidFill>
                  <a:srgbClr val="24408E"/>
                </a:solidFill>
                <a:latin typeface="Montserrat Light" charset="0"/>
              </a:rPr>
              <a:t>to 2017</a:t>
            </a:r>
          </a:p>
        </p:txBody>
      </p:sp>
      <p:sp>
        <p:nvSpPr>
          <p:cNvPr id="18" name="TextBox 17"/>
          <p:cNvSpPr txBox="1"/>
          <p:nvPr/>
        </p:nvSpPr>
        <p:spPr>
          <a:xfrm>
            <a:off x="654402" y="1102689"/>
            <a:ext cx="2170314" cy="400110"/>
          </a:xfrm>
          <a:prstGeom prst="rect">
            <a:avLst/>
          </a:prstGeom>
          <a:noFill/>
        </p:spPr>
        <p:txBody>
          <a:bodyPr wrap="square" rtlCol="0">
            <a:spAutoFit/>
          </a:bodyPr>
          <a:lstStyle/>
          <a:p>
            <a:r>
              <a:rPr lang="en-AU" sz="2000" dirty="0" smtClean="0">
                <a:solidFill>
                  <a:srgbClr val="24408E"/>
                </a:solidFill>
                <a:latin typeface="Montserrat Semi Bold" charset="0"/>
              </a:rPr>
              <a:t>Sales</a:t>
            </a:r>
            <a:endParaRPr lang="en-AU" sz="2000" dirty="0">
              <a:solidFill>
                <a:srgbClr val="24408E"/>
              </a:solidFill>
              <a:latin typeface="Montserrat Light" charset="0"/>
            </a:endParaRPr>
          </a:p>
        </p:txBody>
      </p:sp>
    </p:spTree>
    <p:extLst>
      <p:ext uri="{BB962C8B-B14F-4D97-AF65-F5344CB8AC3E}">
        <p14:creationId xmlns:p14="http://schemas.microsoft.com/office/powerpoint/2010/main" val="203582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529"/>
            <a:ext cx="12192000" cy="6003471"/>
          </a:xfrm>
          <a:prstGeom prst="rect">
            <a:avLst/>
          </a:prstGeom>
        </p:spPr>
      </p:pic>
      <p:sp>
        <p:nvSpPr>
          <p:cNvPr id="4" name="Rectangle 3"/>
          <p:cNvSpPr/>
          <p:nvPr/>
        </p:nvSpPr>
        <p:spPr>
          <a:xfrm>
            <a:off x="0" y="0"/>
            <a:ext cx="12192000" cy="117987"/>
          </a:xfrm>
          <a:prstGeom prst="rect">
            <a:avLst/>
          </a:prstGeom>
          <a:solidFill>
            <a:srgbClr val="24408E"/>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686" y="186868"/>
            <a:ext cx="1976186" cy="564246"/>
          </a:xfrm>
          <a:prstGeom prst="rect">
            <a:avLst/>
          </a:prstGeom>
        </p:spPr>
      </p:pic>
      <p:sp>
        <p:nvSpPr>
          <p:cNvPr id="8" name="TextBox 7"/>
          <p:cNvSpPr txBox="1"/>
          <p:nvPr/>
        </p:nvSpPr>
        <p:spPr>
          <a:xfrm>
            <a:off x="8691477" y="2151068"/>
            <a:ext cx="2660417" cy="646331"/>
          </a:xfrm>
          <a:prstGeom prst="rect">
            <a:avLst/>
          </a:prstGeom>
          <a:noFill/>
        </p:spPr>
        <p:txBody>
          <a:bodyPr wrap="square" rtlCol="0">
            <a:spAutoFit/>
          </a:bodyPr>
          <a:lstStyle/>
          <a:p>
            <a:r>
              <a:rPr lang="en-AU" sz="1200" dirty="0" smtClean="0">
                <a:solidFill>
                  <a:srgbClr val="24408E"/>
                </a:solidFill>
                <a:latin typeface="Montserrat Semi Bold" charset="0"/>
              </a:rPr>
              <a:t>Comparison</a:t>
            </a:r>
            <a:br>
              <a:rPr lang="en-AU" sz="1200" dirty="0" smtClean="0">
                <a:solidFill>
                  <a:srgbClr val="24408E"/>
                </a:solidFill>
                <a:latin typeface="Montserrat Semi Bold" charset="0"/>
              </a:rPr>
            </a:br>
            <a:r>
              <a:rPr lang="en-AU" sz="1200" dirty="0">
                <a:solidFill>
                  <a:srgbClr val="24408E"/>
                </a:solidFill>
                <a:latin typeface="Montserrat Light" charset="0"/>
              </a:rPr>
              <a:t>Average </a:t>
            </a:r>
            <a:r>
              <a:rPr lang="en-AU" sz="1200" dirty="0" smtClean="0">
                <a:solidFill>
                  <a:srgbClr val="24408E"/>
                </a:solidFill>
                <a:latin typeface="Montserrat Light" charset="0"/>
              </a:rPr>
              <a:t>cost of rent per week of </a:t>
            </a:r>
            <a:r>
              <a:rPr lang="en-AU" sz="1200" dirty="0">
                <a:solidFill>
                  <a:srgbClr val="24408E"/>
                </a:solidFill>
                <a:latin typeface="Montserrat Light" charset="0"/>
              </a:rPr>
              <a:t>property types from </a:t>
            </a:r>
            <a:r>
              <a:rPr lang="en-AU" sz="1200" dirty="0" smtClean="0">
                <a:solidFill>
                  <a:srgbClr val="24408E"/>
                </a:solidFill>
                <a:latin typeface="Montserrat Light" charset="0"/>
              </a:rPr>
              <a:t>2010 </a:t>
            </a:r>
            <a:r>
              <a:rPr lang="en-AU" sz="1200" dirty="0">
                <a:solidFill>
                  <a:srgbClr val="24408E"/>
                </a:solidFill>
                <a:latin typeface="Montserrat Light" charset="0"/>
              </a:rPr>
              <a:t>to 2017</a:t>
            </a:r>
          </a:p>
        </p:txBody>
      </p:sp>
      <p:sp>
        <p:nvSpPr>
          <p:cNvPr id="7" name="TextBox 6"/>
          <p:cNvSpPr txBox="1"/>
          <p:nvPr/>
        </p:nvSpPr>
        <p:spPr>
          <a:xfrm>
            <a:off x="654402" y="1102689"/>
            <a:ext cx="2170314" cy="400110"/>
          </a:xfrm>
          <a:prstGeom prst="rect">
            <a:avLst/>
          </a:prstGeom>
          <a:noFill/>
        </p:spPr>
        <p:txBody>
          <a:bodyPr wrap="square" rtlCol="0">
            <a:spAutoFit/>
          </a:bodyPr>
          <a:lstStyle/>
          <a:p>
            <a:r>
              <a:rPr lang="en-AU" sz="2000" dirty="0" smtClean="0">
                <a:solidFill>
                  <a:srgbClr val="24408E"/>
                </a:solidFill>
                <a:latin typeface="Montserrat Semi Bold" charset="0"/>
              </a:rPr>
              <a:t>Rentals</a:t>
            </a:r>
            <a:endParaRPr lang="en-AU" sz="2000" dirty="0">
              <a:solidFill>
                <a:srgbClr val="24408E"/>
              </a:solidFill>
              <a:latin typeface="Montserrat Light" charset="0"/>
            </a:endParaRPr>
          </a:p>
        </p:txBody>
      </p:sp>
    </p:spTree>
    <p:extLst>
      <p:ext uri="{BB962C8B-B14F-4D97-AF65-F5344CB8AC3E}">
        <p14:creationId xmlns:p14="http://schemas.microsoft.com/office/powerpoint/2010/main" val="110784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529"/>
            <a:ext cx="12192000" cy="6003471"/>
          </a:xfrm>
          <a:prstGeom prst="rect">
            <a:avLst/>
          </a:prstGeom>
        </p:spPr>
      </p:pic>
      <p:sp>
        <p:nvSpPr>
          <p:cNvPr id="4" name="Rectangle 3"/>
          <p:cNvSpPr/>
          <p:nvPr/>
        </p:nvSpPr>
        <p:spPr>
          <a:xfrm>
            <a:off x="0" y="0"/>
            <a:ext cx="12192000" cy="117987"/>
          </a:xfrm>
          <a:prstGeom prst="rect">
            <a:avLst/>
          </a:prstGeom>
          <a:solidFill>
            <a:srgbClr val="24408E"/>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686" y="186868"/>
            <a:ext cx="1976186" cy="564246"/>
          </a:xfrm>
          <a:prstGeom prst="rect">
            <a:avLst/>
          </a:prstGeom>
        </p:spPr>
      </p:pic>
      <p:sp>
        <p:nvSpPr>
          <p:cNvPr id="8" name="TextBox 7"/>
          <p:cNvSpPr txBox="1"/>
          <p:nvPr/>
        </p:nvSpPr>
        <p:spPr>
          <a:xfrm>
            <a:off x="10143460" y="2151067"/>
            <a:ext cx="1531090" cy="1015663"/>
          </a:xfrm>
          <a:prstGeom prst="rect">
            <a:avLst/>
          </a:prstGeom>
          <a:noFill/>
        </p:spPr>
        <p:txBody>
          <a:bodyPr wrap="square" rtlCol="0">
            <a:spAutoFit/>
          </a:bodyPr>
          <a:lstStyle/>
          <a:p>
            <a:r>
              <a:rPr lang="en-AU" sz="1200">
                <a:solidFill>
                  <a:srgbClr val="24408E"/>
                </a:solidFill>
                <a:latin typeface="Montserrat Semi Bold" charset="0"/>
              </a:rPr>
              <a:t>Comparison</a:t>
            </a:r>
            <a:br>
              <a:rPr lang="en-AU" sz="1200">
                <a:solidFill>
                  <a:srgbClr val="24408E"/>
                </a:solidFill>
                <a:latin typeface="Montserrat Semi Bold" charset="0"/>
              </a:rPr>
            </a:br>
            <a:r>
              <a:rPr lang="en-AU" sz="1200">
                <a:solidFill>
                  <a:srgbClr val="24408E"/>
                </a:solidFill>
                <a:latin typeface="Montserrat Light" charset="0"/>
              </a:rPr>
              <a:t>Average cost of rent per week of property types from 2010 to 2017</a:t>
            </a:r>
            <a:endParaRPr lang="en-AU" sz="1200" dirty="0">
              <a:solidFill>
                <a:srgbClr val="24408E"/>
              </a:solidFill>
              <a:latin typeface="Montserrat Light" charset="0"/>
            </a:endParaRPr>
          </a:p>
        </p:txBody>
      </p:sp>
      <p:sp>
        <p:nvSpPr>
          <p:cNvPr id="18" name="TextBox 17"/>
          <p:cNvSpPr txBox="1"/>
          <p:nvPr/>
        </p:nvSpPr>
        <p:spPr>
          <a:xfrm>
            <a:off x="654402" y="1102689"/>
            <a:ext cx="2170314" cy="400110"/>
          </a:xfrm>
          <a:prstGeom prst="rect">
            <a:avLst/>
          </a:prstGeom>
          <a:noFill/>
        </p:spPr>
        <p:txBody>
          <a:bodyPr wrap="square" rtlCol="0">
            <a:spAutoFit/>
          </a:bodyPr>
          <a:lstStyle/>
          <a:p>
            <a:r>
              <a:rPr lang="en-AU" sz="2000" dirty="0">
                <a:solidFill>
                  <a:srgbClr val="24408E"/>
                </a:solidFill>
                <a:latin typeface="Montserrat Semi Bold" charset="0"/>
              </a:rPr>
              <a:t>Rentals</a:t>
            </a:r>
            <a:endParaRPr lang="en-AU" sz="2000" dirty="0">
              <a:solidFill>
                <a:srgbClr val="24408E"/>
              </a:solidFill>
              <a:latin typeface="Montserrat Light" charset="0"/>
            </a:endParaRPr>
          </a:p>
        </p:txBody>
      </p:sp>
    </p:spTree>
    <p:extLst>
      <p:ext uri="{BB962C8B-B14F-4D97-AF65-F5344CB8AC3E}">
        <p14:creationId xmlns:p14="http://schemas.microsoft.com/office/powerpoint/2010/main" val="84672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4531"/>
            <a:ext cx="12192000" cy="6003470"/>
          </a:xfrm>
          <a:prstGeom prst="rect">
            <a:avLst/>
          </a:prstGeom>
        </p:spPr>
      </p:pic>
      <p:sp>
        <p:nvSpPr>
          <p:cNvPr id="4" name="Rectangle 3"/>
          <p:cNvSpPr/>
          <p:nvPr/>
        </p:nvSpPr>
        <p:spPr>
          <a:xfrm>
            <a:off x="0" y="0"/>
            <a:ext cx="12192000" cy="117987"/>
          </a:xfrm>
          <a:prstGeom prst="rect">
            <a:avLst/>
          </a:prstGeom>
          <a:solidFill>
            <a:srgbClr val="24408E"/>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686" y="186868"/>
            <a:ext cx="1976186" cy="564246"/>
          </a:xfrm>
          <a:prstGeom prst="rect">
            <a:avLst/>
          </a:prstGeom>
        </p:spPr>
      </p:pic>
      <p:sp>
        <p:nvSpPr>
          <p:cNvPr id="6" name="TextBox 5"/>
          <p:cNvSpPr txBox="1"/>
          <p:nvPr/>
        </p:nvSpPr>
        <p:spPr>
          <a:xfrm>
            <a:off x="0" y="5349244"/>
            <a:ext cx="12192000" cy="249188"/>
          </a:xfrm>
          <a:prstGeom prst="rect">
            <a:avLst/>
          </a:prstGeom>
          <a:noFill/>
        </p:spPr>
        <p:txBody>
          <a:bodyPr wrap="square" rtlCol="0">
            <a:spAutoFit/>
          </a:bodyPr>
          <a:lstStyle/>
          <a:p>
            <a:pPr algn="ctr"/>
            <a:r>
              <a:rPr lang="en-AU" sz="3600" b="1" dirty="0">
                <a:solidFill>
                  <a:schemeClr val="bg1"/>
                </a:solidFill>
                <a:latin typeface="Montserrat" charset="0"/>
                <a:ea typeface="Montserrat" charset="0"/>
                <a:cs typeface="Montserrat" charset="0"/>
              </a:rPr>
              <a:t>Our first responsibility is always you</a:t>
            </a:r>
          </a:p>
        </p:txBody>
      </p:sp>
      <p:sp>
        <p:nvSpPr>
          <p:cNvPr id="8" name="TextBox 7"/>
          <p:cNvSpPr txBox="1"/>
          <p:nvPr/>
        </p:nvSpPr>
        <p:spPr>
          <a:xfrm>
            <a:off x="923027" y="7122226"/>
            <a:ext cx="10086752" cy="532546"/>
          </a:xfrm>
          <a:prstGeom prst="rect">
            <a:avLst/>
          </a:prstGeom>
          <a:noFill/>
        </p:spPr>
        <p:txBody>
          <a:bodyPr wrap="square" rtlCol="0">
            <a:spAutoFit/>
          </a:bodyPr>
          <a:lstStyle/>
          <a:p>
            <a:pPr algn="ctr"/>
            <a:r>
              <a:rPr lang="en-AU" sz="2000" dirty="0">
                <a:solidFill>
                  <a:schemeClr val="bg1"/>
                </a:solidFill>
                <a:latin typeface="Montserrat Light" charset="0"/>
              </a:rPr>
              <a:t>Wealth Creation, Executive Sales &amp; Furnished Rentals</a:t>
            </a:r>
          </a:p>
        </p:txBody>
      </p:sp>
    </p:spTree>
    <p:extLst>
      <p:ext uri="{BB962C8B-B14F-4D97-AF65-F5344CB8AC3E}">
        <p14:creationId xmlns:p14="http://schemas.microsoft.com/office/powerpoint/2010/main" val="209971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529"/>
            <a:ext cx="12192000" cy="6003471"/>
          </a:xfrm>
          <a:prstGeom prst="rect">
            <a:avLst/>
          </a:prstGeom>
        </p:spPr>
      </p:pic>
      <p:sp>
        <p:nvSpPr>
          <p:cNvPr id="14" name="Rectangle 13"/>
          <p:cNvSpPr/>
          <p:nvPr/>
        </p:nvSpPr>
        <p:spPr>
          <a:xfrm>
            <a:off x="1066801" y="1752599"/>
            <a:ext cx="4441370" cy="1001485"/>
          </a:xfrm>
          <a:prstGeom prst="rect">
            <a:avLst/>
          </a:prstGeom>
          <a:solidFill>
            <a:schemeClr val="bg1">
              <a:alpha val="95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1066801" y="2754083"/>
            <a:ext cx="4441370" cy="1988037"/>
          </a:xfrm>
          <a:prstGeom prst="rect">
            <a:avLst/>
          </a:prstGeom>
          <a:solidFill>
            <a:srgbClr val="24408E">
              <a:alpha val="95000"/>
            </a:srgbClr>
          </a:solidFill>
          <a:ln>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0" y="0"/>
            <a:ext cx="12192000" cy="117987"/>
          </a:xfrm>
          <a:prstGeom prst="rect">
            <a:avLst/>
          </a:prstGeom>
          <a:solidFill>
            <a:srgbClr val="24408E"/>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686" y="186868"/>
            <a:ext cx="1976186" cy="564246"/>
          </a:xfrm>
          <a:prstGeom prst="rect">
            <a:avLst/>
          </a:prstGeom>
        </p:spPr>
      </p:pic>
      <p:sp>
        <p:nvSpPr>
          <p:cNvPr id="8" name="TextBox 7"/>
          <p:cNvSpPr txBox="1"/>
          <p:nvPr/>
        </p:nvSpPr>
        <p:spPr>
          <a:xfrm>
            <a:off x="1262742" y="2251074"/>
            <a:ext cx="3886200" cy="400110"/>
          </a:xfrm>
          <a:prstGeom prst="rect">
            <a:avLst/>
          </a:prstGeom>
          <a:noFill/>
        </p:spPr>
        <p:txBody>
          <a:bodyPr wrap="square" rtlCol="0">
            <a:spAutoFit/>
          </a:bodyPr>
          <a:lstStyle/>
          <a:p>
            <a:r>
              <a:rPr lang="en-AU" sz="2000" dirty="0">
                <a:solidFill>
                  <a:srgbClr val="24408E"/>
                </a:solidFill>
                <a:latin typeface="Montserrat Semi Bold" charset="0"/>
              </a:rPr>
              <a:t>Tonight’s Event</a:t>
            </a:r>
            <a:endParaRPr lang="en-AU" sz="2000" dirty="0">
              <a:solidFill>
                <a:srgbClr val="24408E"/>
              </a:solidFill>
              <a:latin typeface="Montserrat Light" charset="0"/>
            </a:endParaRPr>
          </a:p>
        </p:txBody>
      </p:sp>
      <p:sp>
        <p:nvSpPr>
          <p:cNvPr id="12" name="TextBox 11"/>
          <p:cNvSpPr txBox="1"/>
          <p:nvPr/>
        </p:nvSpPr>
        <p:spPr>
          <a:xfrm>
            <a:off x="1262742" y="2953711"/>
            <a:ext cx="4005944" cy="1374735"/>
          </a:xfrm>
          <a:prstGeom prst="rect">
            <a:avLst/>
          </a:prstGeom>
          <a:noFill/>
        </p:spPr>
        <p:txBody>
          <a:bodyPr wrap="square" rtlCol="0">
            <a:spAutoFit/>
          </a:bodyPr>
          <a:lstStyle/>
          <a:p>
            <a:pPr marL="285750" indent="-285750">
              <a:spcAft>
                <a:spcPts val="200"/>
              </a:spcAft>
              <a:buFont typeface="Arial" charset="0"/>
              <a:buChar char="•"/>
            </a:pPr>
            <a:r>
              <a:rPr lang="en-AU" sz="1600" dirty="0">
                <a:solidFill>
                  <a:schemeClr val="bg1"/>
                </a:solidFill>
                <a:latin typeface="Montserrat Light" charset="0"/>
              </a:rPr>
              <a:t>What is Your Property Worth? Potts Point Property </a:t>
            </a:r>
            <a:r>
              <a:rPr lang="en-AU" sz="1600" dirty="0" smtClean="0">
                <a:solidFill>
                  <a:schemeClr val="bg1"/>
                </a:solidFill>
                <a:latin typeface="Montserrat Light" charset="0"/>
              </a:rPr>
              <a:t>Growth</a:t>
            </a:r>
          </a:p>
          <a:p>
            <a:pPr marL="285750" indent="-285750">
              <a:spcAft>
                <a:spcPts val="200"/>
              </a:spcAft>
              <a:buFont typeface="Arial" charset="0"/>
              <a:buChar char="•"/>
            </a:pPr>
            <a:r>
              <a:rPr lang="en-AU" sz="1600" dirty="0" smtClean="0">
                <a:solidFill>
                  <a:schemeClr val="bg1"/>
                </a:solidFill>
                <a:latin typeface="Montserrat Light" charset="0"/>
              </a:rPr>
              <a:t>Property Sales comparison from 2010 to 2017</a:t>
            </a:r>
            <a:endParaRPr lang="en-AU" sz="1600" dirty="0">
              <a:solidFill>
                <a:schemeClr val="bg1"/>
              </a:solidFill>
              <a:latin typeface="Montserrat Light" charset="0"/>
            </a:endParaRPr>
          </a:p>
          <a:p>
            <a:pPr marL="285750" indent="-285750">
              <a:spcAft>
                <a:spcPts val="200"/>
              </a:spcAft>
              <a:buFont typeface="Arial" charset="0"/>
              <a:buChar char="•"/>
            </a:pPr>
            <a:r>
              <a:rPr lang="en-AU" sz="1600" dirty="0" err="1">
                <a:solidFill>
                  <a:schemeClr val="bg1"/>
                </a:solidFill>
                <a:latin typeface="Montserrat Light" charset="0"/>
              </a:rPr>
              <a:t>doTerra</a:t>
            </a:r>
            <a:r>
              <a:rPr lang="en-AU" sz="1600" dirty="0">
                <a:solidFill>
                  <a:schemeClr val="bg1"/>
                </a:solidFill>
                <a:latin typeface="Montserrat Light" charset="0"/>
              </a:rPr>
              <a:t> Essential Oils</a:t>
            </a:r>
            <a:endParaRPr lang="en-AU" sz="1600" dirty="0" smtClean="0">
              <a:solidFill>
                <a:schemeClr val="bg1"/>
              </a:solidFill>
              <a:latin typeface="Montserrat Light" charset="0"/>
            </a:endParaRPr>
          </a:p>
        </p:txBody>
      </p:sp>
    </p:spTree>
    <p:extLst>
      <p:ext uri="{BB962C8B-B14F-4D97-AF65-F5344CB8AC3E}">
        <p14:creationId xmlns:p14="http://schemas.microsoft.com/office/powerpoint/2010/main" val="20809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529"/>
            <a:ext cx="12192001" cy="6003471"/>
          </a:xfrm>
          <a:prstGeom prst="rect">
            <a:avLst/>
          </a:prstGeom>
        </p:spPr>
      </p:pic>
      <p:sp>
        <p:nvSpPr>
          <p:cNvPr id="4" name="Rectangle 3"/>
          <p:cNvSpPr/>
          <p:nvPr/>
        </p:nvSpPr>
        <p:spPr>
          <a:xfrm>
            <a:off x="0" y="0"/>
            <a:ext cx="12192000" cy="117987"/>
          </a:xfrm>
          <a:prstGeom prst="rect">
            <a:avLst/>
          </a:prstGeom>
          <a:solidFill>
            <a:srgbClr val="24408E"/>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686" y="186868"/>
            <a:ext cx="1976186" cy="564246"/>
          </a:xfrm>
          <a:prstGeom prst="rect">
            <a:avLst/>
          </a:prstGeom>
        </p:spPr>
      </p:pic>
      <p:sp>
        <p:nvSpPr>
          <p:cNvPr id="6" name="Rectangle 5"/>
          <p:cNvSpPr/>
          <p:nvPr/>
        </p:nvSpPr>
        <p:spPr>
          <a:xfrm>
            <a:off x="1066801" y="1752599"/>
            <a:ext cx="4441370" cy="1001485"/>
          </a:xfrm>
          <a:prstGeom prst="rect">
            <a:avLst/>
          </a:prstGeom>
          <a:solidFill>
            <a:srgbClr val="24408E"/>
          </a:solidFill>
          <a:ln>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1066801" y="2754084"/>
            <a:ext cx="4441370" cy="3124202"/>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262743" y="1937657"/>
            <a:ext cx="3472543" cy="707886"/>
          </a:xfrm>
          <a:prstGeom prst="rect">
            <a:avLst/>
          </a:prstGeom>
          <a:noFill/>
        </p:spPr>
        <p:txBody>
          <a:bodyPr wrap="square" rtlCol="0">
            <a:spAutoFit/>
          </a:bodyPr>
          <a:lstStyle/>
          <a:p>
            <a:r>
              <a:rPr lang="en-AU" sz="2000" dirty="0">
                <a:solidFill>
                  <a:schemeClr val="bg1"/>
                </a:solidFill>
                <a:latin typeface="Montserrat Semi Bold" charset="0"/>
              </a:rPr>
              <a:t>Trisiana Muljono</a:t>
            </a:r>
            <a:r>
              <a:rPr lang="en-AU" dirty="0">
                <a:solidFill>
                  <a:schemeClr val="bg1"/>
                </a:solidFill>
                <a:latin typeface="Montserrat Semi Bold" charset="0"/>
              </a:rPr>
              <a:t/>
            </a:r>
            <a:br>
              <a:rPr lang="en-AU" dirty="0">
                <a:solidFill>
                  <a:schemeClr val="bg1"/>
                </a:solidFill>
                <a:latin typeface="Montserrat Semi Bold" charset="0"/>
              </a:rPr>
            </a:br>
            <a:r>
              <a:rPr lang="en-AU" sz="2000" dirty="0">
                <a:solidFill>
                  <a:schemeClr val="bg1"/>
                </a:solidFill>
                <a:latin typeface="Montserrat Light" charset="0"/>
              </a:rPr>
              <a:t>Principal Agent</a:t>
            </a:r>
          </a:p>
        </p:txBody>
      </p:sp>
      <p:sp>
        <p:nvSpPr>
          <p:cNvPr id="10" name="TextBox 9"/>
          <p:cNvSpPr txBox="1"/>
          <p:nvPr/>
        </p:nvSpPr>
        <p:spPr>
          <a:xfrm>
            <a:off x="1262743" y="2933701"/>
            <a:ext cx="3472543" cy="400110"/>
          </a:xfrm>
          <a:prstGeom prst="rect">
            <a:avLst/>
          </a:prstGeom>
          <a:noFill/>
        </p:spPr>
        <p:txBody>
          <a:bodyPr wrap="square" rtlCol="0">
            <a:spAutoFit/>
          </a:bodyPr>
          <a:lstStyle/>
          <a:p>
            <a:r>
              <a:rPr lang="en-AU" sz="2000" dirty="0">
                <a:solidFill>
                  <a:srgbClr val="24408E"/>
                </a:solidFill>
                <a:latin typeface="Cardo Italic" charset="0"/>
              </a:rPr>
              <a:t>Community Minded</a:t>
            </a:r>
          </a:p>
        </p:txBody>
      </p:sp>
      <p:sp>
        <p:nvSpPr>
          <p:cNvPr id="12" name="TextBox 11"/>
          <p:cNvSpPr txBox="1"/>
          <p:nvPr/>
        </p:nvSpPr>
        <p:spPr>
          <a:xfrm>
            <a:off x="1262742" y="3320529"/>
            <a:ext cx="4245429" cy="2031325"/>
          </a:xfrm>
          <a:prstGeom prst="rect">
            <a:avLst/>
          </a:prstGeom>
          <a:noFill/>
        </p:spPr>
        <p:txBody>
          <a:bodyPr wrap="square" rtlCol="0">
            <a:spAutoFit/>
          </a:bodyPr>
          <a:lstStyle/>
          <a:p>
            <a:r>
              <a:rPr lang="en-AU" sz="1400" dirty="0">
                <a:latin typeface="Montserrat Light" charset="0"/>
              </a:rPr>
              <a:t>Trish has spent 17 years in property, investing her time in the business and the local, eastern suburbs and inner city communities. She has developed the intuition needed to follow the market and create great outcomes for clients</a:t>
            </a:r>
            <a:br>
              <a:rPr lang="en-AU" sz="1400" dirty="0">
                <a:latin typeface="Montserrat Light" charset="0"/>
              </a:rPr>
            </a:br>
            <a:endParaRPr lang="en-AU" sz="1400" dirty="0">
              <a:latin typeface="Montserrat Light" charset="0"/>
            </a:endParaRPr>
          </a:p>
          <a:p>
            <a:pPr>
              <a:lnSpc>
                <a:spcPct val="150000"/>
              </a:lnSpc>
            </a:pPr>
            <a:r>
              <a:rPr lang="en-AU" sz="1400" dirty="0">
                <a:solidFill>
                  <a:schemeClr val="bg2">
                    <a:lumMod val="90000"/>
                  </a:schemeClr>
                </a:solidFill>
                <a:latin typeface="Montserrat Light" charset="0"/>
              </a:rPr>
              <a:t>____________________________________</a:t>
            </a:r>
          </a:p>
          <a:p>
            <a:pPr>
              <a:lnSpc>
                <a:spcPct val="150000"/>
              </a:lnSpc>
            </a:pPr>
            <a:r>
              <a:rPr lang="en-AU" sz="1400" dirty="0">
                <a:solidFill>
                  <a:srgbClr val="24408E"/>
                </a:solidFill>
                <a:latin typeface="Montserrat Light" charset="0"/>
              </a:rPr>
              <a:t>0404 893 883</a:t>
            </a:r>
          </a:p>
        </p:txBody>
      </p:sp>
    </p:spTree>
    <p:extLst>
      <p:ext uri="{BB962C8B-B14F-4D97-AF65-F5344CB8AC3E}">
        <p14:creationId xmlns:p14="http://schemas.microsoft.com/office/powerpoint/2010/main" val="1167513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529"/>
            <a:ext cx="12192000" cy="6003471"/>
          </a:xfrm>
          <a:prstGeom prst="rect">
            <a:avLst/>
          </a:prstGeom>
        </p:spPr>
      </p:pic>
      <p:sp>
        <p:nvSpPr>
          <p:cNvPr id="9" name="Rectangle 8"/>
          <p:cNvSpPr/>
          <p:nvPr/>
        </p:nvSpPr>
        <p:spPr>
          <a:xfrm>
            <a:off x="1066801" y="2827999"/>
            <a:ext cx="10080170" cy="3120517"/>
          </a:xfrm>
          <a:prstGeom prst="rect">
            <a:avLst/>
          </a:prstGeom>
          <a:solidFill>
            <a:schemeClr val="bg1">
              <a:alpha val="95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0" y="0"/>
            <a:ext cx="12192000" cy="117987"/>
          </a:xfrm>
          <a:prstGeom prst="rect">
            <a:avLst/>
          </a:prstGeom>
          <a:solidFill>
            <a:srgbClr val="24408E"/>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686" y="186868"/>
            <a:ext cx="1976186" cy="564246"/>
          </a:xfrm>
          <a:prstGeom prst="rect">
            <a:avLst/>
          </a:prstGeom>
        </p:spPr>
      </p:pic>
      <p:sp>
        <p:nvSpPr>
          <p:cNvPr id="19" name="Rectangle 18"/>
          <p:cNvSpPr/>
          <p:nvPr/>
        </p:nvSpPr>
        <p:spPr>
          <a:xfrm>
            <a:off x="1066801" y="2048971"/>
            <a:ext cx="10080170" cy="771429"/>
          </a:xfrm>
          <a:prstGeom prst="rect">
            <a:avLst/>
          </a:prstGeom>
          <a:solidFill>
            <a:srgbClr val="24408E">
              <a:alpha val="95000"/>
            </a:srgbClr>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262742" y="2238430"/>
            <a:ext cx="9699172" cy="400110"/>
          </a:xfrm>
          <a:prstGeom prst="rect">
            <a:avLst/>
          </a:prstGeom>
          <a:noFill/>
        </p:spPr>
        <p:txBody>
          <a:bodyPr wrap="square" rtlCol="0">
            <a:spAutoFit/>
          </a:bodyPr>
          <a:lstStyle/>
          <a:p>
            <a:pPr algn="ctr"/>
            <a:r>
              <a:rPr lang="en-AU" sz="2000" dirty="0">
                <a:solidFill>
                  <a:schemeClr val="bg1"/>
                </a:solidFill>
                <a:latin typeface="Montserrat Semi Bold" charset="0"/>
              </a:rPr>
              <a:t>Testimonial</a:t>
            </a:r>
            <a:endParaRPr lang="en-AU" sz="2000" dirty="0">
              <a:solidFill>
                <a:schemeClr val="bg1"/>
              </a:solidFill>
              <a:latin typeface="Montserrat Light" charset="0"/>
            </a:endParaRPr>
          </a:p>
        </p:txBody>
      </p:sp>
      <p:sp>
        <p:nvSpPr>
          <p:cNvPr id="13" name="TextBox 12"/>
          <p:cNvSpPr txBox="1"/>
          <p:nvPr/>
        </p:nvSpPr>
        <p:spPr>
          <a:xfrm>
            <a:off x="1528214" y="3248337"/>
            <a:ext cx="3472543" cy="400110"/>
          </a:xfrm>
          <a:prstGeom prst="rect">
            <a:avLst/>
          </a:prstGeom>
          <a:noFill/>
        </p:spPr>
        <p:txBody>
          <a:bodyPr wrap="square" rtlCol="0">
            <a:spAutoFit/>
          </a:bodyPr>
          <a:lstStyle/>
          <a:p>
            <a:r>
              <a:rPr lang="en-AU" sz="2000" dirty="0">
                <a:solidFill>
                  <a:srgbClr val="24408E"/>
                </a:solidFill>
                <a:latin typeface="Cardo Italic" charset="0"/>
              </a:rPr>
              <a:t>Potts Point Property</a:t>
            </a:r>
          </a:p>
        </p:txBody>
      </p:sp>
      <p:sp>
        <p:nvSpPr>
          <p:cNvPr id="14" name="TextBox 13"/>
          <p:cNvSpPr txBox="1"/>
          <p:nvPr/>
        </p:nvSpPr>
        <p:spPr>
          <a:xfrm>
            <a:off x="1528214" y="3635165"/>
            <a:ext cx="6288431" cy="1923604"/>
          </a:xfrm>
          <a:prstGeom prst="rect">
            <a:avLst/>
          </a:prstGeom>
          <a:noFill/>
        </p:spPr>
        <p:txBody>
          <a:bodyPr wrap="square" rtlCol="0">
            <a:spAutoFit/>
          </a:bodyPr>
          <a:lstStyle/>
          <a:p>
            <a:r>
              <a:rPr lang="en-AU" sz="1400" dirty="0">
                <a:latin typeface="Montserrat Light" charset="0"/>
              </a:rPr>
              <a:t>We wanted to thank you Trish for the exceptional service and assistance you have given during the purchase of our property and the management of our tenants in the interim. It has been a pleasure collaborating with you, and we will be sure to contact you in the future if we are thinking of selling or renting out our property again. We’ll hopefully see you around Potts Point!</a:t>
            </a:r>
            <a:br>
              <a:rPr lang="en-AU" sz="1400" dirty="0">
                <a:latin typeface="Montserrat Light" charset="0"/>
              </a:rPr>
            </a:br>
            <a:r>
              <a:rPr lang="en-AU" sz="1400" dirty="0">
                <a:solidFill>
                  <a:schemeClr val="bg2">
                    <a:lumMod val="90000"/>
                  </a:schemeClr>
                </a:solidFill>
                <a:latin typeface="Montserrat Light" charset="0"/>
              </a:rPr>
              <a:t>____________________________________</a:t>
            </a:r>
          </a:p>
          <a:p>
            <a:pPr>
              <a:lnSpc>
                <a:spcPct val="150000"/>
              </a:lnSpc>
            </a:pPr>
            <a:r>
              <a:rPr lang="en-AU" sz="1400" dirty="0">
                <a:solidFill>
                  <a:srgbClr val="24408E"/>
                </a:solidFill>
                <a:latin typeface="Montserrat Light" charset="0"/>
              </a:rPr>
              <a:t>Jason </a:t>
            </a:r>
            <a:r>
              <a:rPr lang="en-AU" sz="1400" dirty="0" err="1">
                <a:solidFill>
                  <a:srgbClr val="24408E"/>
                </a:solidFill>
                <a:latin typeface="Montserrat Light" charset="0"/>
              </a:rPr>
              <a:t>Dibb</a:t>
            </a:r>
            <a:r>
              <a:rPr lang="en-AU" sz="1400" dirty="0">
                <a:solidFill>
                  <a:srgbClr val="24408E"/>
                </a:solidFill>
                <a:latin typeface="Montserrat Light" charset="0"/>
              </a:rPr>
              <a:t>, Property Owner</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80" y="912477"/>
            <a:ext cx="12054352" cy="5935691"/>
          </a:xfrm>
          <a:prstGeom prst="rect">
            <a:avLst/>
          </a:prstGeom>
        </p:spPr>
      </p:pic>
    </p:spTree>
    <p:extLst>
      <p:ext uri="{BB962C8B-B14F-4D97-AF65-F5344CB8AC3E}">
        <p14:creationId xmlns:p14="http://schemas.microsoft.com/office/powerpoint/2010/main" val="111498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529"/>
            <a:ext cx="12192000" cy="6003471"/>
          </a:xfrm>
          <a:prstGeom prst="rect">
            <a:avLst/>
          </a:prstGeom>
        </p:spPr>
      </p:pic>
      <p:sp>
        <p:nvSpPr>
          <p:cNvPr id="4" name="Rectangle 3"/>
          <p:cNvSpPr/>
          <p:nvPr/>
        </p:nvSpPr>
        <p:spPr>
          <a:xfrm>
            <a:off x="0" y="0"/>
            <a:ext cx="12192000" cy="117987"/>
          </a:xfrm>
          <a:prstGeom prst="rect">
            <a:avLst/>
          </a:prstGeom>
          <a:solidFill>
            <a:srgbClr val="24408E"/>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686" y="186868"/>
            <a:ext cx="1976186" cy="564246"/>
          </a:xfrm>
          <a:prstGeom prst="rect">
            <a:avLst/>
          </a:prstGeom>
        </p:spPr>
      </p:pic>
      <p:sp>
        <p:nvSpPr>
          <p:cNvPr id="6" name="Rectangle 5"/>
          <p:cNvSpPr/>
          <p:nvPr/>
        </p:nvSpPr>
        <p:spPr>
          <a:xfrm>
            <a:off x="1066801" y="1752599"/>
            <a:ext cx="4441370" cy="1001485"/>
          </a:xfrm>
          <a:prstGeom prst="rect">
            <a:avLst/>
          </a:prstGeom>
          <a:solidFill>
            <a:srgbClr val="24408E"/>
          </a:solidFill>
          <a:ln>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1066801" y="2754084"/>
            <a:ext cx="4441370" cy="3124202"/>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262743" y="1937657"/>
            <a:ext cx="3472543" cy="707886"/>
          </a:xfrm>
          <a:prstGeom prst="rect">
            <a:avLst/>
          </a:prstGeom>
          <a:noFill/>
        </p:spPr>
        <p:txBody>
          <a:bodyPr wrap="square" rtlCol="0">
            <a:spAutoFit/>
          </a:bodyPr>
          <a:lstStyle/>
          <a:p>
            <a:r>
              <a:rPr lang="en-AU" sz="2000" dirty="0">
                <a:solidFill>
                  <a:schemeClr val="bg1"/>
                </a:solidFill>
                <a:latin typeface="Montserrat Semi Bold" charset="0"/>
              </a:rPr>
              <a:t>Simon </a:t>
            </a:r>
            <a:r>
              <a:rPr lang="en-AU" sz="2000" dirty="0" err="1">
                <a:solidFill>
                  <a:schemeClr val="bg1"/>
                </a:solidFill>
                <a:latin typeface="Montserrat Semi Bold" charset="0"/>
              </a:rPr>
              <a:t>Hohnen</a:t>
            </a:r>
            <a:r>
              <a:rPr lang="en-AU" dirty="0">
                <a:solidFill>
                  <a:schemeClr val="bg1"/>
                </a:solidFill>
                <a:latin typeface="Montserrat Semi Bold" charset="0"/>
              </a:rPr>
              <a:t/>
            </a:r>
            <a:br>
              <a:rPr lang="en-AU" dirty="0">
                <a:solidFill>
                  <a:schemeClr val="bg1"/>
                </a:solidFill>
                <a:latin typeface="Montserrat Semi Bold" charset="0"/>
              </a:rPr>
            </a:br>
            <a:r>
              <a:rPr lang="en-AU" sz="2000" dirty="0">
                <a:solidFill>
                  <a:schemeClr val="bg1"/>
                </a:solidFill>
                <a:latin typeface="Montserrat Light" charset="0"/>
              </a:rPr>
              <a:t>Sales Executive</a:t>
            </a:r>
          </a:p>
        </p:txBody>
      </p:sp>
      <p:sp>
        <p:nvSpPr>
          <p:cNvPr id="10" name="TextBox 9"/>
          <p:cNvSpPr txBox="1"/>
          <p:nvPr/>
        </p:nvSpPr>
        <p:spPr>
          <a:xfrm>
            <a:off x="1262743" y="2933701"/>
            <a:ext cx="3472543" cy="400110"/>
          </a:xfrm>
          <a:prstGeom prst="rect">
            <a:avLst/>
          </a:prstGeom>
          <a:noFill/>
        </p:spPr>
        <p:txBody>
          <a:bodyPr wrap="square" rtlCol="0">
            <a:spAutoFit/>
          </a:bodyPr>
          <a:lstStyle/>
          <a:p>
            <a:r>
              <a:rPr lang="en-AU" sz="2000" dirty="0">
                <a:solidFill>
                  <a:srgbClr val="24408E"/>
                </a:solidFill>
                <a:latin typeface="Cardo Italic" charset="0"/>
              </a:rPr>
              <a:t>Creative Thinker</a:t>
            </a:r>
          </a:p>
        </p:txBody>
      </p:sp>
      <p:sp>
        <p:nvSpPr>
          <p:cNvPr id="12" name="TextBox 11"/>
          <p:cNvSpPr txBox="1"/>
          <p:nvPr/>
        </p:nvSpPr>
        <p:spPr>
          <a:xfrm>
            <a:off x="1262742" y="3320529"/>
            <a:ext cx="4038601" cy="2031325"/>
          </a:xfrm>
          <a:prstGeom prst="rect">
            <a:avLst/>
          </a:prstGeom>
          <a:noFill/>
        </p:spPr>
        <p:txBody>
          <a:bodyPr wrap="square" rtlCol="0">
            <a:spAutoFit/>
          </a:bodyPr>
          <a:lstStyle/>
          <a:p>
            <a:r>
              <a:rPr lang="en-AU" sz="1400" dirty="0">
                <a:latin typeface="Montserrat Light" charset="0"/>
              </a:rPr>
              <a:t>Adept at thinking on his feet and coming up with great solutions for clients. Simon truly loves real estate and working with people, bringing an honest and persistent approach to sales</a:t>
            </a:r>
          </a:p>
          <a:p>
            <a:endParaRPr lang="en-AU" sz="1400" dirty="0">
              <a:latin typeface="Montserrat Light" charset="0"/>
            </a:endParaRPr>
          </a:p>
          <a:p>
            <a:pPr>
              <a:lnSpc>
                <a:spcPct val="150000"/>
              </a:lnSpc>
            </a:pPr>
            <a:r>
              <a:rPr lang="en-AU" sz="1400" dirty="0">
                <a:solidFill>
                  <a:schemeClr val="bg2">
                    <a:lumMod val="90000"/>
                  </a:schemeClr>
                </a:solidFill>
                <a:latin typeface="Montserrat Light" charset="0"/>
              </a:rPr>
              <a:t>____________________________________</a:t>
            </a:r>
          </a:p>
          <a:p>
            <a:pPr>
              <a:lnSpc>
                <a:spcPct val="150000"/>
              </a:lnSpc>
            </a:pPr>
            <a:r>
              <a:rPr lang="en-AU" sz="1400" dirty="0">
                <a:solidFill>
                  <a:srgbClr val="24408E"/>
                </a:solidFill>
                <a:latin typeface="Montserrat Light" charset="0"/>
              </a:rPr>
              <a:t>0420 374 756</a:t>
            </a:r>
          </a:p>
        </p:txBody>
      </p:sp>
    </p:spTree>
    <p:extLst>
      <p:ext uri="{BB962C8B-B14F-4D97-AF65-F5344CB8AC3E}">
        <p14:creationId xmlns:p14="http://schemas.microsoft.com/office/powerpoint/2010/main" val="186659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529"/>
            <a:ext cx="12192000" cy="6003471"/>
          </a:xfrm>
          <a:prstGeom prst="rect">
            <a:avLst/>
          </a:prstGeom>
        </p:spPr>
      </p:pic>
      <p:sp>
        <p:nvSpPr>
          <p:cNvPr id="9" name="Rectangle 8"/>
          <p:cNvSpPr/>
          <p:nvPr/>
        </p:nvSpPr>
        <p:spPr>
          <a:xfrm>
            <a:off x="1066801" y="2827999"/>
            <a:ext cx="10080170" cy="3120517"/>
          </a:xfrm>
          <a:prstGeom prst="rect">
            <a:avLst/>
          </a:prstGeom>
          <a:solidFill>
            <a:schemeClr val="bg1">
              <a:alpha val="95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0" y="0"/>
            <a:ext cx="12192000" cy="117987"/>
          </a:xfrm>
          <a:prstGeom prst="rect">
            <a:avLst/>
          </a:prstGeom>
          <a:solidFill>
            <a:srgbClr val="24408E"/>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686" y="186868"/>
            <a:ext cx="1976186" cy="564246"/>
          </a:xfrm>
          <a:prstGeom prst="rect">
            <a:avLst/>
          </a:prstGeom>
        </p:spPr>
      </p:pic>
      <p:sp>
        <p:nvSpPr>
          <p:cNvPr id="19" name="Rectangle 18"/>
          <p:cNvSpPr/>
          <p:nvPr/>
        </p:nvSpPr>
        <p:spPr>
          <a:xfrm>
            <a:off x="1066801" y="2048971"/>
            <a:ext cx="10080170" cy="771429"/>
          </a:xfrm>
          <a:prstGeom prst="rect">
            <a:avLst/>
          </a:prstGeom>
          <a:solidFill>
            <a:srgbClr val="24408E">
              <a:alpha val="95000"/>
            </a:srgbClr>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262742" y="2238430"/>
            <a:ext cx="9699172" cy="400110"/>
          </a:xfrm>
          <a:prstGeom prst="rect">
            <a:avLst/>
          </a:prstGeom>
          <a:noFill/>
        </p:spPr>
        <p:txBody>
          <a:bodyPr wrap="square" rtlCol="0">
            <a:spAutoFit/>
          </a:bodyPr>
          <a:lstStyle/>
          <a:p>
            <a:pPr algn="ctr"/>
            <a:r>
              <a:rPr lang="en-AU" sz="2000" dirty="0">
                <a:solidFill>
                  <a:schemeClr val="bg1"/>
                </a:solidFill>
                <a:latin typeface="Montserrat Semi Bold" charset="0"/>
              </a:rPr>
              <a:t>Testimonial</a:t>
            </a:r>
            <a:endParaRPr lang="en-AU" sz="2000" dirty="0">
              <a:solidFill>
                <a:schemeClr val="bg1"/>
              </a:solidFill>
              <a:latin typeface="Montserrat Light"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5" y="864361"/>
            <a:ext cx="12172034" cy="5993639"/>
          </a:xfrm>
          <a:prstGeom prst="rect">
            <a:avLst/>
          </a:prstGeom>
        </p:spPr>
      </p:pic>
      <p:sp>
        <p:nvSpPr>
          <p:cNvPr id="13" name="TextBox 12"/>
          <p:cNvSpPr txBox="1"/>
          <p:nvPr/>
        </p:nvSpPr>
        <p:spPr>
          <a:xfrm>
            <a:off x="1528214" y="3248337"/>
            <a:ext cx="3472543" cy="400110"/>
          </a:xfrm>
          <a:prstGeom prst="rect">
            <a:avLst/>
          </a:prstGeom>
          <a:noFill/>
        </p:spPr>
        <p:txBody>
          <a:bodyPr wrap="square" rtlCol="0">
            <a:spAutoFit/>
          </a:bodyPr>
          <a:lstStyle/>
          <a:p>
            <a:r>
              <a:rPr lang="en-AU" sz="2000" dirty="0">
                <a:solidFill>
                  <a:srgbClr val="24408E"/>
                </a:solidFill>
                <a:latin typeface="Cardo Italic" charset="0"/>
              </a:rPr>
              <a:t>403/1 Marian Street, Redfern</a:t>
            </a:r>
          </a:p>
        </p:txBody>
      </p:sp>
      <p:sp>
        <p:nvSpPr>
          <p:cNvPr id="14" name="TextBox 13"/>
          <p:cNvSpPr txBox="1"/>
          <p:nvPr/>
        </p:nvSpPr>
        <p:spPr>
          <a:xfrm>
            <a:off x="1528214" y="3635165"/>
            <a:ext cx="6288431" cy="2139047"/>
          </a:xfrm>
          <a:prstGeom prst="rect">
            <a:avLst/>
          </a:prstGeom>
          <a:noFill/>
        </p:spPr>
        <p:txBody>
          <a:bodyPr wrap="square" rtlCol="0">
            <a:spAutoFit/>
          </a:bodyPr>
          <a:lstStyle/>
          <a:p>
            <a:r>
              <a:rPr lang="en-AU" sz="1400" dirty="0">
                <a:latin typeface="Montserrat Light" charset="0"/>
              </a:rPr>
              <a:t>Special Thanks to Simon </a:t>
            </a:r>
            <a:r>
              <a:rPr lang="en-AU" sz="1400" dirty="0" err="1">
                <a:latin typeface="Montserrat Light" charset="0"/>
              </a:rPr>
              <a:t>Hohnen</a:t>
            </a:r>
            <a:r>
              <a:rPr lang="en-AU" sz="1400" dirty="0">
                <a:latin typeface="Montserrat Light" charset="0"/>
              </a:rPr>
              <a:t> for his time and effort on the sale.</a:t>
            </a:r>
            <a:br>
              <a:rPr lang="en-AU" sz="1400" dirty="0">
                <a:latin typeface="Montserrat Light" charset="0"/>
              </a:rPr>
            </a:br>
            <a:r>
              <a:rPr lang="en-AU" sz="1400" dirty="0">
                <a:latin typeface="Montserrat Light" charset="0"/>
              </a:rPr>
              <a:t>In a very difficult market, it took a lot of patience and persistence on his part, I very much appreciate all that you have done for me. You were always there and followed up on every detail and any queries </a:t>
            </a:r>
            <a:br>
              <a:rPr lang="en-AU" sz="1400" dirty="0">
                <a:latin typeface="Montserrat Light" charset="0"/>
              </a:rPr>
            </a:br>
            <a:r>
              <a:rPr lang="en-AU" sz="1400" dirty="0">
                <a:latin typeface="Montserrat Light" charset="0"/>
              </a:rPr>
              <a:t>I had during the process you were always helpful, professional and handled the situation with a smile. I would have no hesitation in recommending you to anyone considering selling their biggest asset.</a:t>
            </a:r>
            <a:br>
              <a:rPr lang="en-AU" sz="1400" dirty="0">
                <a:latin typeface="Montserrat Light" charset="0"/>
              </a:rPr>
            </a:br>
            <a:r>
              <a:rPr lang="en-AU" sz="1400" dirty="0">
                <a:solidFill>
                  <a:schemeClr val="bg2">
                    <a:lumMod val="90000"/>
                  </a:schemeClr>
                </a:solidFill>
                <a:latin typeface="Montserrat Light" charset="0"/>
              </a:rPr>
              <a:t>____________________________________</a:t>
            </a:r>
          </a:p>
          <a:p>
            <a:pPr>
              <a:lnSpc>
                <a:spcPct val="150000"/>
              </a:lnSpc>
            </a:pPr>
            <a:r>
              <a:rPr lang="en-AU" sz="1400" dirty="0">
                <a:solidFill>
                  <a:srgbClr val="24408E"/>
                </a:solidFill>
                <a:latin typeface="Montserrat Light" charset="0"/>
              </a:rPr>
              <a:t>Vendor</a:t>
            </a:r>
          </a:p>
        </p:txBody>
      </p:sp>
    </p:spTree>
    <p:extLst>
      <p:ext uri="{BB962C8B-B14F-4D97-AF65-F5344CB8AC3E}">
        <p14:creationId xmlns:p14="http://schemas.microsoft.com/office/powerpoint/2010/main" val="27762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529"/>
            <a:ext cx="12192000" cy="6003471"/>
          </a:xfrm>
          <a:prstGeom prst="rect">
            <a:avLst/>
          </a:prstGeom>
        </p:spPr>
      </p:pic>
      <p:sp>
        <p:nvSpPr>
          <p:cNvPr id="4" name="Rectangle 3"/>
          <p:cNvSpPr/>
          <p:nvPr/>
        </p:nvSpPr>
        <p:spPr>
          <a:xfrm>
            <a:off x="0" y="0"/>
            <a:ext cx="12192000" cy="117987"/>
          </a:xfrm>
          <a:prstGeom prst="rect">
            <a:avLst/>
          </a:prstGeom>
          <a:solidFill>
            <a:srgbClr val="24408E"/>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686" y="186868"/>
            <a:ext cx="1976186" cy="564246"/>
          </a:xfrm>
          <a:prstGeom prst="rect">
            <a:avLst/>
          </a:prstGeom>
        </p:spPr>
      </p:pic>
      <p:sp>
        <p:nvSpPr>
          <p:cNvPr id="8" name="TextBox 7"/>
          <p:cNvSpPr txBox="1"/>
          <p:nvPr/>
        </p:nvSpPr>
        <p:spPr>
          <a:xfrm>
            <a:off x="0" y="1447288"/>
            <a:ext cx="12192000" cy="400110"/>
          </a:xfrm>
          <a:prstGeom prst="rect">
            <a:avLst/>
          </a:prstGeom>
          <a:noFill/>
        </p:spPr>
        <p:txBody>
          <a:bodyPr wrap="square" rtlCol="0">
            <a:spAutoFit/>
          </a:bodyPr>
          <a:lstStyle/>
          <a:p>
            <a:pPr algn="ctr"/>
            <a:r>
              <a:rPr lang="en-AU" sz="2000" dirty="0">
                <a:solidFill>
                  <a:srgbClr val="24408E"/>
                </a:solidFill>
                <a:latin typeface="Montserrat Semi Bold" charset="0"/>
              </a:rPr>
              <a:t>Tonight’s Presenters</a:t>
            </a:r>
            <a:endParaRPr lang="en-AU" sz="2000" dirty="0">
              <a:solidFill>
                <a:srgbClr val="24408E"/>
              </a:solidFill>
              <a:latin typeface="Montserrat Light" charset="0"/>
            </a:endParaRPr>
          </a:p>
        </p:txBody>
      </p:sp>
      <p:sp>
        <p:nvSpPr>
          <p:cNvPr id="17" name="Rectangle 16"/>
          <p:cNvSpPr/>
          <p:nvPr/>
        </p:nvSpPr>
        <p:spPr>
          <a:xfrm>
            <a:off x="3148050" y="4956311"/>
            <a:ext cx="2649473" cy="322168"/>
          </a:xfrm>
          <a:prstGeom prst="rect">
            <a:avLst/>
          </a:prstGeom>
          <a:solidFill>
            <a:srgbClr val="24408E"/>
          </a:solidFill>
          <a:ln w="9525">
            <a:solidFill>
              <a:srgbClr val="24408E">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TextBox 20"/>
          <p:cNvSpPr txBox="1"/>
          <p:nvPr/>
        </p:nvSpPr>
        <p:spPr>
          <a:xfrm>
            <a:off x="3179243" y="4963506"/>
            <a:ext cx="2508398" cy="307777"/>
          </a:xfrm>
          <a:prstGeom prst="rect">
            <a:avLst/>
          </a:prstGeom>
          <a:noFill/>
        </p:spPr>
        <p:txBody>
          <a:bodyPr wrap="square" rtlCol="0">
            <a:spAutoFit/>
          </a:bodyPr>
          <a:lstStyle/>
          <a:p>
            <a:r>
              <a:rPr lang="en-AU" sz="1400" b="1" dirty="0" err="1" smtClean="0">
                <a:solidFill>
                  <a:schemeClr val="bg1"/>
                </a:solidFill>
                <a:latin typeface="Montserrat Semi" charset="0"/>
                <a:ea typeface="Montserrat Semi" charset="0"/>
                <a:cs typeface="Montserrat Semi" charset="0"/>
              </a:rPr>
              <a:t>Trisiana</a:t>
            </a:r>
            <a:r>
              <a:rPr lang="en-AU" sz="1400" b="1" dirty="0" smtClean="0">
                <a:solidFill>
                  <a:schemeClr val="bg1"/>
                </a:solidFill>
                <a:latin typeface="Montserrat Semi" charset="0"/>
                <a:ea typeface="Montserrat Semi" charset="0"/>
                <a:cs typeface="Montserrat Semi" charset="0"/>
              </a:rPr>
              <a:t> </a:t>
            </a:r>
            <a:r>
              <a:rPr lang="en-AU" sz="1400" b="1" dirty="0" err="1" smtClean="0">
                <a:solidFill>
                  <a:schemeClr val="bg1"/>
                </a:solidFill>
                <a:latin typeface="Montserrat Semi" charset="0"/>
                <a:ea typeface="Montserrat Semi" charset="0"/>
                <a:cs typeface="Montserrat Semi" charset="0"/>
              </a:rPr>
              <a:t>Muljono</a:t>
            </a:r>
            <a:endParaRPr lang="en-AU" sz="1400" b="1" dirty="0">
              <a:solidFill>
                <a:schemeClr val="bg1"/>
              </a:solidFill>
              <a:latin typeface="Montserrat Semi" charset="0"/>
              <a:ea typeface="Montserrat Semi" charset="0"/>
              <a:cs typeface="Montserrat Semi" charset="0"/>
            </a:endParaRPr>
          </a:p>
        </p:txBody>
      </p:sp>
      <p:sp>
        <p:nvSpPr>
          <p:cNvPr id="22" name="Rectangle 21"/>
          <p:cNvSpPr/>
          <p:nvPr/>
        </p:nvSpPr>
        <p:spPr>
          <a:xfrm>
            <a:off x="3148050" y="5281320"/>
            <a:ext cx="2649474" cy="627908"/>
          </a:xfrm>
          <a:prstGeom prst="rect">
            <a:avLst/>
          </a:prstGeom>
          <a:solidFill>
            <a:schemeClr val="bg1"/>
          </a:solidFill>
          <a:ln w="9525">
            <a:solidFill>
              <a:srgbClr val="24408E">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Box 13"/>
          <p:cNvSpPr txBox="1"/>
          <p:nvPr/>
        </p:nvSpPr>
        <p:spPr>
          <a:xfrm>
            <a:off x="3171749" y="5312368"/>
            <a:ext cx="2515892" cy="523220"/>
          </a:xfrm>
          <a:prstGeom prst="rect">
            <a:avLst/>
          </a:prstGeom>
          <a:noFill/>
        </p:spPr>
        <p:txBody>
          <a:bodyPr wrap="square" rtlCol="0">
            <a:spAutoFit/>
          </a:bodyPr>
          <a:lstStyle/>
          <a:p>
            <a:r>
              <a:rPr lang="en-AU" sz="1400" dirty="0" smtClean="0">
                <a:latin typeface="Montserrat Light" charset="0"/>
              </a:rPr>
              <a:t>Principal Agent, </a:t>
            </a:r>
            <a:r>
              <a:rPr lang="en-AU" sz="1400" dirty="0" err="1" smtClean="0">
                <a:latin typeface="Montserrat Light" charset="0"/>
              </a:rPr>
              <a:t>SydneyLinks</a:t>
            </a:r>
            <a:endParaRPr lang="en-AU" dirty="0">
              <a:solidFill>
                <a:srgbClr val="24408E"/>
              </a:solidFill>
              <a:latin typeface="Cardo Italic" charset="0"/>
            </a:endParaRPr>
          </a:p>
        </p:txBody>
      </p:sp>
      <p:sp>
        <p:nvSpPr>
          <p:cNvPr id="30" name="Rectangle 29"/>
          <p:cNvSpPr/>
          <p:nvPr/>
        </p:nvSpPr>
        <p:spPr>
          <a:xfrm>
            <a:off x="6367727" y="4963507"/>
            <a:ext cx="2649473" cy="322168"/>
          </a:xfrm>
          <a:prstGeom prst="rect">
            <a:avLst/>
          </a:prstGeom>
          <a:solidFill>
            <a:srgbClr val="24408E"/>
          </a:solidFill>
          <a:ln w="9525">
            <a:solidFill>
              <a:srgbClr val="24408E">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TextBox 30"/>
          <p:cNvSpPr txBox="1"/>
          <p:nvPr/>
        </p:nvSpPr>
        <p:spPr>
          <a:xfrm>
            <a:off x="6424678" y="4970702"/>
            <a:ext cx="2508398" cy="307777"/>
          </a:xfrm>
          <a:prstGeom prst="rect">
            <a:avLst/>
          </a:prstGeom>
          <a:noFill/>
        </p:spPr>
        <p:txBody>
          <a:bodyPr wrap="square" rtlCol="0">
            <a:spAutoFit/>
          </a:bodyPr>
          <a:lstStyle/>
          <a:p>
            <a:r>
              <a:rPr lang="en-AU" sz="1400" b="1" dirty="0">
                <a:solidFill>
                  <a:schemeClr val="bg1"/>
                </a:solidFill>
                <a:latin typeface="Montserrat Semi" charset="0"/>
                <a:ea typeface="Montserrat Semi" charset="0"/>
                <a:cs typeface="Montserrat Semi" charset="0"/>
              </a:rPr>
              <a:t>Attila </a:t>
            </a:r>
            <a:r>
              <a:rPr lang="en-AU" sz="1400" b="1" dirty="0" err="1">
                <a:solidFill>
                  <a:schemeClr val="bg1"/>
                </a:solidFill>
                <a:latin typeface="Montserrat Semi" charset="0"/>
                <a:ea typeface="Montserrat Semi" charset="0"/>
                <a:cs typeface="Montserrat Semi" charset="0"/>
              </a:rPr>
              <a:t>Motyan</a:t>
            </a:r>
            <a:endParaRPr lang="en-AU" sz="1400" b="1" dirty="0">
              <a:solidFill>
                <a:schemeClr val="bg1"/>
              </a:solidFill>
              <a:latin typeface="Montserrat Semi" charset="0"/>
              <a:ea typeface="Montserrat Semi" charset="0"/>
              <a:cs typeface="Montserrat Semi" charset="0"/>
            </a:endParaRPr>
          </a:p>
        </p:txBody>
      </p:sp>
      <p:sp>
        <p:nvSpPr>
          <p:cNvPr id="33" name="Rectangle 32"/>
          <p:cNvSpPr/>
          <p:nvPr/>
        </p:nvSpPr>
        <p:spPr>
          <a:xfrm>
            <a:off x="6367995" y="5271283"/>
            <a:ext cx="2649474" cy="627908"/>
          </a:xfrm>
          <a:prstGeom prst="rect">
            <a:avLst/>
          </a:prstGeom>
          <a:solidFill>
            <a:schemeClr val="bg1"/>
          </a:solidFill>
          <a:ln w="9525">
            <a:solidFill>
              <a:srgbClr val="24408E">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TextBox 31"/>
          <p:cNvSpPr txBox="1"/>
          <p:nvPr/>
        </p:nvSpPr>
        <p:spPr>
          <a:xfrm>
            <a:off x="6417183" y="5319564"/>
            <a:ext cx="2860667" cy="307777"/>
          </a:xfrm>
          <a:prstGeom prst="rect">
            <a:avLst/>
          </a:prstGeom>
          <a:noFill/>
        </p:spPr>
        <p:txBody>
          <a:bodyPr wrap="square" rtlCol="0">
            <a:spAutoFit/>
          </a:bodyPr>
          <a:lstStyle/>
          <a:p>
            <a:r>
              <a:rPr lang="en-AU" sz="1400" dirty="0" smtClean="0">
                <a:latin typeface="Montserrat Light" charset="0"/>
              </a:rPr>
              <a:t>from </a:t>
            </a:r>
            <a:r>
              <a:rPr lang="en-AU" sz="1400" dirty="0" err="1" smtClean="0">
                <a:latin typeface="Montserrat Light" charset="0"/>
              </a:rPr>
              <a:t>doTerra</a:t>
            </a:r>
            <a:r>
              <a:rPr lang="en-AU" sz="1400" dirty="0" smtClean="0">
                <a:latin typeface="Montserrat Light" charset="0"/>
              </a:rPr>
              <a:t> Essential Oils</a:t>
            </a:r>
            <a:endParaRPr lang="en-AU" dirty="0">
              <a:solidFill>
                <a:srgbClr val="24408E"/>
              </a:solidFill>
              <a:latin typeface="Cardo Italic" charset="0"/>
            </a:endParaRPr>
          </a:p>
        </p:txBody>
      </p:sp>
    </p:spTree>
    <p:extLst>
      <p:ext uri="{BB962C8B-B14F-4D97-AF65-F5344CB8AC3E}">
        <p14:creationId xmlns:p14="http://schemas.microsoft.com/office/powerpoint/2010/main" val="73993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529"/>
            <a:ext cx="12192000" cy="6003471"/>
          </a:xfrm>
          <a:prstGeom prst="rect">
            <a:avLst/>
          </a:prstGeom>
        </p:spPr>
      </p:pic>
      <p:sp>
        <p:nvSpPr>
          <p:cNvPr id="4" name="Rectangle 3"/>
          <p:cNvSpPr/>
          <p:nvPr/>
        </p:nvSpPr>
        <p:spPr>
          <a:xfrm>
            <a:off x="0" y="0"/>
            <a:ext cx="12192000" cy="117987"/>
          </a:xfrm>
          <a:prstGeom prst="rect">
            <a:avLst/>
          </a:prstGeom>
          <a:solidFill>
            <a:srgbClr val="24408E"/>
          </a:solidFill>
          <a:ln w="0">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686" y="186868"/>
            <a:ext cx="1976186" cy="564246"/>
          </a:xfrm>
          <a:prstGeom prst="rect">
            <a:avLst/>
          </a:prstGeom>
        </p:spPr>
      </p:pic>
      <p:sp>
        <p:nvSpPr>
          <p:cNvPr id="6" name="Rectangle 5"/>
          <p:cNvSpPr/>
          <p:nvPr/>
        </p:nvSpPr>
        <p:spPr>
          <a:xfrm>
            <a:off x="1077687" y="1785256"/>
            <a:ext cx="6302828" cy="1001485"/>
          </a:xfrm>
          <a:prstGeom prst="rect">
            <a:avLst/>
          </a:prstGeom>
          <a:solidFill>
            <a:srgbClr val="24408E"/>
          </a:solidFill>
          <a:ln>
            <a:solidFill>
              <a:srgbClr val="24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1077687" y="2786740"/>
            <a:ext cx="6302828" cy="3331031"/>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273629" y="1970314"/>
            <a:ext cx="5932714" cy="677108"/>
          </a:xfrm>
          <a:prstGeom prst="rect">
            <a:avLst/>
          </a:prstGeom>
          <a:noFill/>
        </p:spPr>
        <p:txBody>
          <a:bodyPr wrap="square" rtlCol="0">
            <a:spAutoFit/>
          </a:bodyPr>
          <a:lstStyle/>
          <a:p>
            <a:r>
              <a:rPr lang="en-AU" sz="2000" dirty="0" err="1">
                <a:solidFill>
                  <a:schemeClr val="bg1"/>
                </a:solidFill>
                <a:latin typeface="Montserrat Semi Bold" charset="0"/>
              </a:rPr>
              <a:t>Trisiana</a:t>
            </a:r>
            <a:r>
              <a:rPr lang="en-AU" sz="2000" dirty="0">
                <a:solidFill>
                  <a:schemeClr val="bg1"/>
                </a:solidFill>
                <a:latin typeface="Montserrat Semi Bold" charset="0"/>
              </a:rPr>
              <a:t> </a:t>
            </a:r>
            <a:r>
              <a:rPr lang="en-AU" sz="2000" dirty="0" err="1">
                <a:solidFill>
                  <a:schemeClr val="bg1"/>
                </a:solidFill>
                <a:latin typeface="Montserrat Semi Bold" charset="0"/>
              </a:rPr>
              <a:t>Muljono</a:t>
            </a:r>
            <a:r>
              <a:rPr lang="en-AU" dirty="0">
                <a:solidFill>
                  <a:schemeClr val="bg1"/>
                </a:solidFill>
                <a:latin typeface="Montserrat Semi Bold" charset="0"/>
              </a:rPr>
              <a:t/>
            </a:r>
            <a:br>
              <a:rPr lang="en-AU" dirty="0">
                <a:solidFill>
                  <a:schemeClr val="bg1"/>
                </a:solidFill>
                <a:latin typeface="Montserrat Semi Bold" charset="0"/>
              </a:rPr>
            </a:br>
            <a:r>
              <a:rPr lang="en-AU" dirty="0">
                <a:solidFill>
                  <a:schemeClr val="bg1"/>
                </a:solidFill>
                <a:latin typeface="Montserrat Light" charset="0"/>
              </a:rPr>
              <a:t>Principal Agent</a:t>
            </a:r>
          </a:p>
        </p:txBody>
      </p:sp>
      <p:sp>
        <p:nvSpPr>
          <p:cNvPr id="12" name="TextBox 11"/>
          <p:cNvSpPr txBox="1"/>
          <p:nvPr/>
        </p:nvSpPr>
        <p:spPr>
          <a:xfrm>
            <a:off x="1273629" y="2939141"/>
            <a:ext cx="5932714" cy="2308324"/>
          </a:xfrm>
          <a:prstGeom prst="rect">
            <a:avLst/>
          </a:prstGeom>
          <a:noFill/>
        </p:spPr>
        <p:txBody>
          <a:bodyPr wrap="square" rtlCol="0">
            <a:spAutoFit/>
          </a:bodyPr>
          <a:lstStyle/>
          <a:p>
            <a:r>
              <a:rPr lang="en-AU" sz="1200" dirty="0">
                <a:latin typeface="Montserrat Light" charset="0"/>
              </a:rPr>
              <a:t>Fund Trish has spent 17 years in property, investing her time in the business and the local, eastern suburbs and inner city communities. She has developed the intuition needed to follow the market and create great outcomes for </a:t>
            </a:r>
            <a:r>
              <a:rPr lang="en-AU" sz="1200" dirty="0" smtClean="0">
                <a:latin typeface="Montserrat Light" charset="0"/>
              </a:rPr>
              <a:t>clients</a:t>
            </a:r>
          </a:p>
          <a:p>
            <a:endParaRPr lang="en-AU" sz="1200" dirty="0">
              <a:latin typeface="Montserrat Light" charset="0"/>
            </a:endParaRPr>
          </a:p>
          <a:p>
            <a:r>
              <a:rPr lang="en-AU" sz="1200" dirty="0" err="1">
                <a:latin typeface="Montserrat Light" charset="0"/>
              </a:rPr>
              <a:t>SydneyLinks</a:t>
            </a:r>
            <a:r>
              <a:rPr lang="en-AU" sz="1200" dirty="0">
                <a:latin typeface="Montserrat Light" charset="0"/>
              </a:rPr>
              <a:t> Real Estate is a specialist innovative real estate for leasing and selling furnished and boutique properties. Since 1999, </a:t>
            </a:r>
            <a:r>
              <a:rPr lang="en-AU" sz="1200" dirty="0" err="1">
                <a:latin typeface="Montserrat Light" charset="0"/>
              </a:rPr>
              <a:t>SydneyLinks</a:t>
            </a:r>
            <a:r>
              <a:rPr lang="en-AU" sz="1200" dirty="0">
                <a:latin typeface="Montserrat Light" charset="0"/>
              </a:rPr>
              <a:t> Real Estate has succeeded the expectation of owners in gaining the best rental returns &amp; managing their investment properties and, thus we have expanded our service in sales to our niche clientele</a:t>
            </a:r>
            <a:r>
              <a:rPr lang="en-AU" sz="1200" dirty="0" smtClean="0">
                <a:latin typeface="Montserrat Light" charset="0"/>
              </a:rPr>
              <a:t>.</a:t>
            </a:r>
          </a:p>
          <a:p>
            <a:endParaRPr lang="en-AU" sz="1200" dirty="0" smtClean="0">
              <a:latin typeface="Montserrat Light" charset="0"/>
            </a:endParaRPr>
          </a:p>
          <a:p>
            <a:r>
              <a:rPr lang="en-AU" sz="1200" dirty="0" err="1" smtClean="0">
                <a:latin typeface="Montserrat Light" charset="0"/>
              </a:rPr>
              <a:t>www.sydneylinks.com.au</a:t>
            </a:r>
            <a:endParaRPr lang="en-AU" sz="1200" dirty="0">
              <a:latin typeface="Montserrat Light" charset="0"/>
            </a:endParaRPr>
          </a:p>
        </p:txBody>
      </p:sp>
    </p:spTree>
    <p:extLst>
      <p:ext uri="{BB962C8B-B14F-4D97-AF65-F5344CB8AC3E}">
        <p14:creationId xmlns:p14="http://schemas.microsoft.com/office/powerpoint/2010/main" val="1479380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6015</TotalTime>
  <Words>372</Words>
  <Application>Microsoft Macintosh PowerPoint</Application>
  <PresentationFormat>Widescreen</PresentationFormat>
  <Paragraphs>50</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Calibri</vt:lpstr>
      <vt:lpstr>Calibri Light</vt:lpstr>
      <vt:lpstr>Cardo Italic</vt:lpstr>
      <vt:lpstr>Montserrat</vt:lpstr>
      <vt:lpstr>Montserrat Light</vt:lpstr>
      <vt:lpstr>Montserrat Semi</vt:lpstr>
      <vt:lpstr>Montserrat Semi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Amrinder Oberoi</dc:creator>
  <cp:lastModifiedBy>Amrinder Oberoi</cp:lastModifiedBy>
  <cp:revision>241</cp:revision>
  <cp:lastPrinted>2017-10-24T10:38:33Z</cp:lastPrinted>
  <dcterms:created xsi:type="dcterms:W3CDTF">2016-06-16T00:50:44Z</dcterms:created>
  <dcterms:modified xsi:type="dcterms:W3CDTF">2017-10-24T10:38:57Z</dcterms:modified>
</cp:coreProperties>
</file>